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Caveat"/>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bold.fntdata"/><Relationship Id="rId30" Type="http://schemas.openxmlformats.org/officeDocument/2006/relationships/font" Target="fonts/Caveat-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a8045c401f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a8045c401f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8045c401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a8045c401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a958f539a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a958f539a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958f539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a958f539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8045c401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8045c401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a8045c401f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a8045c401f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800">
                <a:solidFill>
                  <a:srgbClr val="595959"/>
                </a:solidFill>
              </a:rPr>
              <a:t>Workflow Humain -&gt; Workflow Agentic RAG</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fr" sz="1800">
                <a:solidFill>
                  <a:srgbClr val="595959"/>
                </a:solidFill>
              </a:rPr>
              <a:t>L’objectif est de reproduire un flux de travail humain dans la conception de l’agent IA. Nous voulons que l’agent IA imite la manière dont un humain accomplirait cette tâche. L’agent suit une architecture inspirée des procédures cognitives humaines.</a:t>
            </a:r>
            <a:endParaRPr sz="18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a8045c401f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a8045c401f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ab7722df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ab7722df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ab7722dfe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ab7722dfe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ab7722dfe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ab7722dfe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a8045c401f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a8045c401f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 donnant acc</a:t>
            </a:r>
            <a:r>
              <a:rPr lang="fr"/>
              <a:t>ès à notre Agent IA aux données de l'entreprise (qui peuvent rester confidentielles - On-premise), on étend alors les champs d'applications à tout type d'automatisation.</a:t>
            </a:r>
            <a:endParaRPr/>
          </a:p>
          <a:p>
            <a:pPr indent="-298450" lvl="0" marL="457200" rtl="0" algn="l">
              <a:spcBef>
                <a:spcPts val="0"/>
              </a:spcBef>
              <a:spcAft>
                <a:spcPts val="0"/>
              </a:spcAft>
              <a:buSzPts val="1100"/>
              <a:buChar char="-"/>
            </a:pPr>
            <a:r>
              <a:rPr lang="f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ab7722dfe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ab7722dfe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b7722dfe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ab7722dfe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a8045c401f_1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a8045c401f_1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a8045c401f_1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a8045c401f_1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a8045c401f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a8045c401f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ab7722dfe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ab7722dfe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 donnant accès à notre Agent IA aux données de l'entreprise (qui peuvent rester confidentielles - On-premise), on étend alors les champs d'applications à tout type d'automatisation.</a:t>
            </a:r>
            <a:endParaRPr/>
          </a:p>
          <a:p>
            <a:pPr indent="-298450" lvl="0" marL="457200" rtl="0" algn="l">
              <a:spcBef>
                <a:spcPts val="0"/>
              </a:spcBef>
              <a:spcAft>
                <a:spcPts val="0"/>
              </a:spcAft>
              <a:buSzPts val="1100"/>
              <a:buChar char="-"/>
            </a:pPr>
            <a:r>
              <a:rPr lang="f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ec9f90f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3ec9f90f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8045c401f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a8045c401f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a8045c401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a8045c401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a8045c401f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a8045c401f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a8045c401f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a8045c401f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a8045c401f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a8045c401f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pic>
        <p:nvPicPr>
          <p:cNvPr id="20" name="Google Shape;20;p4"/>
          <p:cNvPicPr preferRelativeResize="0"/>
          <p:nvPr/>
        </p:nvPicPr>
        <p:blipFill>
          <a:blip r:embed="rId2">
            <a:alphaModFix/>
          </a:blip>
          <a:stretch>
            <a:fillRect/>
          </a:stretch>
        </p:blipFill>
        <p:spPr>
          <a:xfrm>
            <a:off x="1" y="4573675"/>
            <a:ext cx="904735" cy="57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44.png"/><Relationship Id="rId7" Type="http://schemas.openxmlformats.org/officeDocument/2006/relationships/image" Target="../media/image24.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7.png"/><Relationship Id="rId11" Type="http://schemas.openxmlformats.org/officeDocument/2006/relationships/image" Target="../media/image35.png"/><Relationship Id="rId10" Type="http://schemas.openxmlformats.org/officeDocument/2006/relationships/image" Target="../media/image42.png"/><Relationship Id="rId12" Type="http://schemas.openxmlformats.org/officeDocument/2006/relationships/image" Target="../media/image40.png"/><Relationship Id="rId9"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6.png"/><Relationship Id="rId8"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idx="1" type="subTitle"/>
          </p:nvPr>
        </p:nvSpPr>
        <p:spPr>
          <a:xfrm>
            <a:off x="311700" y="3943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5000"/>
              <a:t>Atelier Agentic RAG</a:t>
            </a:r>
            <a:endParaRPr b="1" sz="5000"/>
          </a:p>
        </p:txBody>
      </p:sp>
      <p:pic>
        <p:nvPicPr>
          <p:cNvPr id="56" name="Google Shape;56;p13"/>
          <p:cNvPicPr preferRelativeResize="0"/>
          <p:nvPr/>
        </p:nvPicPr>
        <p:blipFill>
          <a:blip r:embed="rId3">
            <a:alphaModFix/>
          </a:blip>
          <a:stretch>
            <a:fillRect/>
          </a:stretch>
        </p:blipFill>
        <p:spPr>
          <a:xfrm>
            <a:off x="509201" y="0"/>
            <a:ext cx="5853325" cy="3705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2" title="agent.png"/>
          <p:cNvPicPr preferRelativeResize="0"/>
          <p:nvPr/>
        </p:nvPicPr>
        <p:blipFill>
          <a:blip r:embed="rId3">
            <a:alphaModFix/>
          </a:blip>
          <a:stretch>
            <a:fillRect/>
          </a:stretch>
        </p:blipFill>
        <p:spPr>
          <a:xfrm>
            <a:off x="4268175" y="1592000"/>
            <a:ext cx="3309999" cy="1356375"/>
          </a:xfrm>
          <a:prstGeom prst="rect">
            <a:avLst/>
          </a:prstGeom>
          <a:noFill/>
          <a:ln>
            <a:noFill/>
          </a:ln>
        </p:spPr>
      </p:pic>
      <p:pic>
        <p:nvPicPr>
          <p:cNvPr id="173" name="Google Shape;173;p22" title="chat.png"/>
          <p:cNvPicPr preferRelativeResize="0"/>
          <p:nvPr/>
        </p:nvPicPr>
        <p:blipFill>
          <a:blip r:embed="rId4">
            <a:alphaModFix/>
          </a:blip>
          <a:stretch>
            <a:fillRect/>
          </a:stretch>
        </p:blipFill>
        <p:spPr>
          <a:xfrm>
            <a:off x="1466125" y="1714500"/>
            <a:ext cx="701375" cy="701375"/>
          </a:xfrm>
          <a:prstGeom prst="rect">
            <a:avLst/>
          </a:prstGeom>
          <a:noFill/>
          <a:ln>
            <a:noFill/>
          </a:ln>
        </p:spPr>
      </p:pic>
      <p:pic>
        <p:nvPicPr>
          <p:cNvPr id="174" name="Google Shape;174;p22" title="icon_llm.png"/>
          <p:cNvPicPr preferRelativeResize="0"/>
          <p:nvPr/>
        </p:nvPicPr>
        <p:blipFill>
          <a:blip r:embed="rId5">
            <a:alphaModFix/>
          </a:blip>
          <a:stretch>
            <a:fillRect/>
          </a:stretch>
        </p:blipFill>
        <p:spPr>
          <a:xfrm>
            <a:off x="3493774" y="3777624"/>
            <a:ext cx="701375" cy="701402"/>
          </a:xfrm>
          <a:prstGeom prst="rect">
            <a:avLst/>
          </a:prstGeom>
          <a:noFill/>
          <a:ln>
            <a:noFill/>
          </a:ln>
        </p:spPr>
      </p:pic>
      <p:pic>
        <p:nvPicPr>
          <p:cNvPr id="175" name="Google Shape;175;p22" title="icon_memory.png"/>
          <p:cNvPicPr preferRelativeResize="0"/>
          <p:nvPr/>
        </p:nvPicPr>
        <p:blipFill>
          <a:blip r:embed="rId6">
            <a:alphaModFix/>
          </a:blip>
          <a:stretch>
            <a:fillRect/>
          </a:stretch>
        </p:blipFill>
        <p:spPr>
          <a:xfrm>
            <a:off x="5284525" y="3769377"/>
            <a:ext cx="770075" cy="770075"/>
          </a:xfrm>
          <a:prstGeom prst="rect">
            <a:avLst/>
          </a:prstGeom>
          <a:noFill/>
          <a:ln>
            <a:noFill/>
          </a:ln>
        </p:spPr>
      </p:pic>
      <p:sp>
        <p:nvSpPr>
          <p:cNvPr id="176" name="Google Shape;176;p22"/>
          <p:cNvSpPr txBox="1"/>
          <p:nvPr/>
        </p:nvSpPr>
        <p:spPr>
          <a:xfrm>
            <a:off x="695850" y="2325450"/>
            <a:ext cx="24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Moyen de communication</a:t>
            </a:r>
            <a:endParaRPr b="1" sz="2000">
              <a:solidFill>
                <a:schemeClr val="dk2"/>
              </a:solidFill>
              <a:latin typeface="Caveat"/>
              <a:ea typeface="Caveat"/>
              <a:cs typeface="Caveat"/>
              <a:sym typeface="Caveat"/>
            </a:endParaRPr>
          </a:p>
        </p:txBody>
      </p:sp>
      <p:sp>
        <p:nvSpPr>
          <p:cNvPr id="177" name="Google Shape;177;p22"/>
          <p:cNvSpPr txBox="1"/>
          <p:nvPr/>
        </p:nvSpPr>
        <p:spPr>
          <a:xfrm>
            <a:off x="4572000" y="326475"/>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Prompt</a:t>
            </a:r>
            <a:endParaRPr b="1" sz="2000">
              <a:solidFill>
                <a:schemeClr val="dk2"/>
              </a:solidFill>
              <a:latin typeface="Caveat"/>
              <a:ea typeface="Caveat"/>
              <a:cs typeface="Caveat"/>
              <a:sym typeface="Caveat"/>
            </a:endParaRPr>
          </a:p>
        </p:txBody>
      </p:sp>
      <p:sp>
        <p:nvSpPr>
          <p:cNvPr id="178" name="Google Shape;178;p22"/>
          <p:cNvSpPr txBox="1"/>
          <p:nvPr/>
        </p:nvSpPr>
        <p:spPr>
          <a:xfrm>
            <a:off x="3425049" y="4474200"/>
            <a:ext cx="77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LLM</a:t>
            </a:r>
            <a:endParaRPr b="1" sz="2000">
              <a:solidFill>
                <a:schemeClr val="dk2"/>
              </a:solidFill>
              <a:latin typeface="Caveat"/>
              <a:ea typeface="Caveat"/>
              <a:cs typeface="Caveat"/>
              <a:sym typeface="Caveat"/>
            </a:endParaRPr>
          </a:p>
        </p:txBody>
      </p:sp>
      <p:sp>
        <p:nvSpPr>
          <p:cNvPr id="179" name="Google Shape;179;p22"/>
          <p:cNvSpPr txBox="1"/>
          <p:nvPr/>
        </p:nvSpPr>
        <p:spPr>
          <a:xfrm>
            <a:off x="519750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Mémoire</a:t>
            </a:r>
            <a:endParaRPr b="1" sz="2000">
              <a:solidFill>
                <a:schemeClr val="dk2"/>
              </a:solidFill>
              <a:latin typeface="Caveat"/>
              <a:ea typeface="Caveat"/>
              <a:cs typeface="Caveat"/>
              <a:sym typeface="Caveat"/>
            </a:endParaRPr>
          </a:p>
        </p:txBody>
      </p:sp>
      <p:cxnSp>
        <p:nvCxnSpPr>
          <p:cNvPr id="180" name="Google Shape;180;p22"/>
          <p:cNvCxnSpPr>
            <a:stCxn id="172" idx="1"/>
          </p:cNvCxnSpPr>
          <p:nvPr/>
        </p:nvCxnSpPr>
        <p:spPr>
          <a:xfrm flipH="1">
            <a:off x="2226675" y="2270188"/>
            <a:ext cx="2041500" cy="9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81" name="Google Shape;181;p22"/>
          <p:cNvCxnSpPr/>
          <p:nvPr/>
        </p:nvCxnSpPr>
        <p:spPr>
          <a:xfrm rot="5400000">
            <a:off x="3996800" y="2917000"/>
            <a:ext cx="768300" cy="7458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82" name="Google Shape;182;p22"/>
          <p:cNvCxnSpPr>
            <a:endCxn id="175" idx="0"/>
          </p:cNvCxnSpPr>
          <p:nvPr/>
        </p:nvCxnSpPr>
        <p:spPr>
          <a:xfrm>
            <a:off x="5577762" y="2950377"/>
            <a:ext cx="91800" cy="819000"/>
          </a:xfrm>
          <a:prstGeom prst="straightConnector1">
            <a:avLst/>
          </a:prstGeom>
          <a:noFill/>
          <a:ln cap="flat" cmpd="sng" w="19050">
            <a:solidFill>
              <a:schemeClr val="dk2"/>
            </a:solidFill>
            <a:prstDash val="dot"/>
            <a:round/>
            <a:headEnd len="med" w="med" type="none"/>
            <a:tailEnd len="med" w="med" type="none"/>
          </a:ln>
        </p:spPr>
      </p:cxnSp>
      <p:cxnSp>
        <p:nvCxnSpPr>
          <p:cNvPr id="183" name="Google Shape;183;p22"/>
          <p:cNvCxnSpPr>
            <a:stCxn id="177" idx="2"/>
          </p:cNvCxnSpPr>
          <p:nvPr/>
        </p:nvCxnSpPr>
        <p:spPr>
          <a:xfrm>
            <a:off x="5044050" y="819075"/>
            <a:ext cx="32700" cy="739500"/>
          </a:xfrm>
          <a:prstGeom prst="straightConnector1">
            <a:avLst/>
          </a:prstGeom>
          <a:noFill/>
          <a:ln cap="flat" cmpd="sng" w="19050">
            <a:solidFill>
              <a:schemeClr val="dk2"/>
            </a:solidFill>
            <a:prstDash val="dot"/>
            <a:round/>
            <a:headEnd len="med" w="med" type="none"/>
            <a:tailEnd len="med" w="med" type="none"/>
          </a:ln>
        </p:spPr>
      </p:cxnSp>
      <p:sp>
        <p:nvSpPr>
          <p:cNvPr id="184" name="Google Shape;184;p22"/>
          <p:cNvSpPr txBox="1"/>
          <p:nvPr/>
        </p:nvSpPr>
        <p:spPr>
          <a:xfrm>
            <a:off x="5485625" y="222675"/>
            <a:ext cx="343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dk2"/>
                </a:solidFill>
                <a:latin typeface="Caveat"/>
                <a:ea typeface="Caveat"/>
                <a:cs typeface="Caveat"/>
                <a:sym typeface="Caveat"/>
              </a:rPr>
              <a:t># Rôle  L’agent principal est un **super agent** chargé de gérer et de coordonner plusieurs sous-agents spécialisés. Il permet d’exécuter des tâches variées en déléguant les requêtes aux agents appropriés.</a:t>
            </a:r>
            <a:endParaRPr sz="1100">
              <a:solidFill>
                <a:schemeClr val="dk2"/>
              </a:solidFill>
              <a:latin typeface="Caveat"/>
              <a:ea typeface="Caveat"/>
              <a:cs typeface="Caveat"/>
              <a:sym typeface="Caveat"/>
            </a:endParaRPr>
          </a:p>
          <a:p>
            <a:pPr indent="0" lvl="0" marL="0" rtl="0" algn="l">
              <a:spcBef>
                <a:spcPts val="0"/>
              </a:spcBef>
              <a:spcAft>
                <a:spcPts val="0"/>
              </a:spcAft>
              <a:buNone/>
            </a:pPr>
            <a:r>
              <a:t/>
            </a:r>
            <a:endParaRPr sz="1100">
              <a:solidFill>
                <a:schemeClr val="dk2"/>
              </a:solidFill>
              <a:latin typeface="Caveat"/>
              <a:ea typeface="Caveat"/>
              <a:cs typeface="Caveat"/>
              <a:sym typeface="Caveat"/>
            </a:endParaRPr>
          </a:p>
        </p:txBody>
      </p:sp>
      <p:pic>
        <p:nvPicPr>
          <p:cNvPr id="185" name="Google Shape;185;p22" title="agent_blue.png"/>
          <p:cNvPicPr preferRelativeResize="0"/>
          <p:nvPr/>
        </p:nvPicPr>
        <p:blipFill>
          <a:blip r:embed="rId7">
            <a:alphaModFix/>
          </a:blip>
          <a:stretch>
            <a:fillRect/>
          </a:stretch>
        </p:blipFill>
        <p:spPr>
          <a:xfrm>
            <a:off x="6512490" y="4352788"/>
            <a:ext cx="1498386" cy="614012"/>
          </a:xfrm>
          <a:prstGeom prst="rect">
            <a:avLst/>
          </a:prstGeom>
          <a:noFill/>
          <a:ln>
            <a:noFill/>
          </a:ln>
        </p:spPr>
      </p:pic>
      <p:pic>
        <p:nvPicPr>
          <p:cNvPr id="186" name="Google Shape;186;p22" title="agent_red.png"/>
          <p:cNvPicPr preferRelativeResize="0"/>
          <p:nvPr/>
        </p:nvPicPr>
        <p:blipFill>
          <a:blip r:embed="rId8">
            <a:alphaModFix/>
          </a:blip>
          <a:stretch>
            <a:fillRect/>
          </a:stretch>
        </p:blipFill>
        <p:spPr>
          <a:xfrm>
            <a:off x="7010150" y="3737671"/>
            <a:ext cx="1345875" cy="551516"/>
          </a:xfrm>
          <a:prstGeom prst="rect">
            <a:avLst/>
          </a:prstGeom>
          <a:noFill/>
          <a:ln>
            <a:noFill/>
          </a:ln>
        </p:spPr>
      </p:pic>
      <p:pic>
        <p:nvPicPr>
          <p:cNvPr id="187" name="Google Shape;187;p22" title="agent_green.png"/>
          <p:cNvPicPr preferRelativeResize="0"/>
          <p:nvPr/>
        </p:nvPicPr>
        <p:blipFill>
          <a:blip r:embed="rId9">
            <a:alphaModFix/>
          </a:blip>
          <a:stretch>
            <a:fillRect/>
          </a:stretch>
        </p:blipFill>
        <p:spPr>
          <a:xfrm>
            <a:off x="7703286" y="3122525"/>
            <a:ext cx="1345914" cy="551525"/>
          </a:xfrm>
          <a:prstGeom prst="rect">
            <a:avLst/>
          </a:prstGeom>
          <a:noFill/>
          <a:ln>
            <a:noFill/>
          </a:ln>
        </p:spPr>
      </p:pic>
      <p:cxnSp>
        <p:nvCxnSpPr>
          <p:cNvPr id="188" name="Google Shape;188;p22"/>
          <p:cNvCxnSpPr/>
          <p:nvPr/>
        </p:nvCxnSpPr>
        <p:spPr>
          <a:xfrm flipH="1" rot="-5400000">
            <a:off x="5995250" y="3579225"/>
            <a:ext cx="1436100" cy="1782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89" name="Google Shape;189;p22"/>
          <p:cNvCxnSpPr/>
          <p:nvPr/>
        </p:nvCxnSpPr>
        <p:spPr>
          <a:xfrm flipH="1" rot="-5400000">
            <a:off x="6685425" y="3200775"/>
            <a:ext cx="812700" cy="3117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90" name="Google Shape;190;p22"/>
          <p:cNvCxnSpPr>
            <a:endCxn id="187" idx="0"/>
          </p:cNvCxnSpPr>
          <p:nvPr/>
        </p:nvCxnSpPr>
        <p:spPr>
          <a:xfrm>
            <a:off x="7247643" y="2928125"/>
            <a:ext cx="1128600" cy="194400"/>
          </a:xfrm>
          <a:prstGeom prst="bentConnector2">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3" title="n8n_intro_1.png"/>
          <p:cNvPicPr preferRelativeResize="0"/>
          <p:nvPr/>
        </p:nvPicPr>
        <p:blipFill>
          <a:blip r:embed="rId3">
            <a:alphaModFix/>
          </a:blip>
          <a:stretch>
            <a:fillRect/>
          </a:stretch>
        </p:blipFill>
        <p:spPr>
          <a:xfrm>
            <a:off x="893575" y="1524950"/>
            <a:ext cx="2939497" cy="2179225"/>
          </a:xfrm>
          <a:prstGeom prst="rect">
            <a:avLst/>
          </a:prstGeom>
          <a:noFill/>
          <a:ln>
            <a:noFill/>
          </a:ln>
        </p:spPr>
      </p:pic>
      <p:pic>
        <p:nvPicPr>
          <p:cNvPr id="196" name="Google Shape;196;p23" title="n8n-logo.png"/>
          <p:cNvPicPr preferRelativeResize="0"/>
          <p:nvPr/>
        </p:nvPicPr>
        <p:blipFill>
          <a:blip r:embed="rId4">
            <a:alphaModFix/>
          </a:blip>
          <a:stretch>
            <a:fillRect/>
          </a:stretch>
        </p:blipFill>
        <p:spPr>
          <a:xfrm>
            <a:off x="301199" y="956574"/>
            <a:ext cx="2106100" cy="673750"/>
          </a:xfrm>
          <a:prstGeom prst="rect">
            <a:avLst/>
          </a:prstGeom>
          <a:noFill/>
          <a:ln>
            <a:noFill/>
          </a:ln>
        </p:spPr>
      </p:pic>
      <p:sp>
        <p:nvSpPr>
          <p:cNvPr id="197" name="Google Shape;197;p23"/>
          <p:cNvSpPr txBox="1"/>
          <p:nvPr/>
        </p:nvSpPr>
        <p:spPr>
          <a:xfrm>
            <a:off x="301200" y="52450"/>
            <a:ext cx="238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4000">
                <a:solidFill>
                  <a:schemeClr val="dk1"/>
                </a:solidFill>
                <a:latin typeface="Caveat"/>
                <a:ea typeface="Caveat"/>
                <a:cs typeface="Caveat"/>
                <a:sym typeface="Caveat"/>
              </a:rPr>
              <a:t>[ Démos ]</a:t>
            </a:r>
            <a:endParaRPr b="1" sz="4000">
              <a:solidFill>
                <a:schemeClr val="dk1"/>
              </a:solidFill>
              <a:latin typeface="Caveat"/>
              <a:ea typeface="Caveat"/>
              <a:cs typeface="Caveat"/>
              <a:sym typeface="Caveat"/>
            </a:endParaRPr>
          </a:p>
          <a:p>
            <a:pPr indent="0" lvl="0" marL="0" rtl="0" algn="l">
              <a:spcBef>
                <a:spcPts val="0"/>
              </a:spcBef>
              <a:spcAft>
                <a:spcPts val="0"/>
              </a:spcAft>
              <a:buNone/>
            </a:pPr>
            <a:r>
              <a:t/>
            </a:r>
            <a:endParaRPr sz="1800">
              <a:solidFill>
                <a:schemeClr val="dk2"/>
              </a:solidFill>
            </a:endParaRPr>
          </a:p>
        </p:txBody>
      </p:sp>
      <p:pic>
        <p:nvPicPr>
          <p:cNvPr id="198" name="Google Shape;198;p23" title="logo_OpenAI_AgentKit.png"/>
          <p:cNvPicPr preferRelativeResize="0"/>
          <p:nvPr/>
        </p:nvPicPr>
        <p:blipFill>
          <a:blip r:embed="rId5">
            <a:alphaModFix/>
          </a:blip>
          <a:stretch>
            <a:fillRect/>
          </a:stretch>
        </p:blipFill>
        <p:spPr>
          <a:xfrm>
            <a:off x="4683525" y="543725"/>
            <a:ext cx="1376625" cy="1376625"/>
          </a:xfrm>
          <a:prstGeom prst="rect">
            <a:avLst/>
          </a:prstGeom>
          <a:noFill/>
          <a:ln>
            <a:noFill/>
          </a:ln>
        </p:spPr>
      </p:pic>
      <p:pic>
        <p:nvPicPr>
          <p:cNvPr id="199" name="Google Shape;199;p23" title="Visual__Agent_Builder_Template_Assets.png"/>
          <p:cNvPicPr preferRelativeResize="0"/>
          <p:nvPr/>
        </p:nvPicPr>
        <p:blipFill>
          <a:blip r:embed="rId6">
            <a:alphaModFix/>
          </a:blip>
          <a:stretch>
            <a:fillRect/>
          </a:stretch>
        </p:blipFill>
        <p:spPr>
          <a:xfrm>
            <a:off x="5026425" y="1630325"/>
            <a:ext cx="3637051" cy="2045849"/>
          </a:xfrm>
          <a:prstGeom prst="rect">
            <a:avLst/>
          </a:prstGeom>
          <a:noFill/>
          <a:ln>
            <a:noFill/>
          </a:ln>
        </p:spPr>
      </p:pic>
      <p:pic>
        <p:nvPicPr>
          <p:cNvPr id="200" name="Google Shape;200;p23" title="n8n_intro_2.png"/>
          <p:cNvPicPr preferRelativeResize="0"/>
          <p:nvPr/>
        </p:nvPicPr>
        <p:blipFill>
          <a:blip r:embed="rId7">
            <a:alphaModFix/>
          </a:blip>
          <a:stretch>
            <a:fillRect/>
          </a:stretch>
        </p:blipFill>
        <p:spPr>
          <a:xfrm>
            <a:off x="370417" y="3752817"/>
            <a:ext cx="1153125" cy="754125"/>
          </a:xfrm>
          <a:prstGeom prst="rect">
            <a:avLst/>
          </a:prstGeom>
          <a:noFill/>
          <a:ln>
            <a:noFill/>
          </a:ln>
        </p:spPr>
      </p:pic>
      <p:pic>
        <p:nvPicPr>
          <p:cNvPr id="201" name="Google Shape;201;p23" title="n8n_intro_3.png"/>
          <p:cNvPicPr preferRelativeResize="0"/>
          <p:nvPr/>
        </p:nvPicPr>
        <p:blipFill>
          <a:blip r:embed="rId8">
            <a:alphaModFix/>
          </a:blip>
          <a:stretch>
            <a:fillRect/>
          </a:stretch>
        </p:blipFill>
        <p:spPr>
          <a:xfrm>
            <a:off x="1609060" y="3752824"/>
            <a:ext cx="1153125" cy="754114"/>
          </a:xfrm>
          <a:prstGeom prst="rect">
            <a:avLst/>
          </a:prstGeom>
          <a:noFill/>
          <a:ln>
            <a:noFill/>
          </a:ln>
        </p:spPr>
      </p:pic>
      <p:pic>
        <p:nvPicPr>
          <p:cNvPr id="202" name="Google Shape;202;p23" title="n8n_intro_4.png"/>
          <p:cNvPicPr preferRelativeResize="0"/>
          <p:nvPr/>
        </p:nvPicPr>
        <p:blipFill>
          <a:blip r:embed="rId9">
            <a:alphaModFix/>
          </a:blip>
          <a:stretch>
            <a:fillRect/>
          </a:stretch>
        </p:blipFill>
        <p:spPr>
          <a:xfrm>
            <a:off x="2892520" y="3770000"/>
            <a:ext cx="1089350" cy="719750"/>
          </a:xfrm>
          <a:prstGeom prst="rect">
            <a:avLst/>
          </a:prstGeom>
          <a:noFill/>
          <a:ln>
            <a:noFill/>
          </a:ln>
        </p:spPr>
      </p:pic>
      <p:cxnSp>
        <p:nvCxnSpPr>
          <p:cNvPr id="203" name="Google Shape;203;p23"/>
          <p:cNvCxnSpPr/>
          <p:nvPr/>
        </p:nvCxnSpPr>
        <p:spPr>
          <a:xfrm flipH="1">
            <a:off x="4275850" y="479400"/>
            <a:ext cx="48900" cy="41847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p:nvPr/>
        </p:nvSpPr>
        <p:spPr>
          <a:xfrm>
            <a:off x="223925" y="3352025"/>
            <a:ext cx="2188500" cy="81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9" name="Google Shape;209;p24"/>
          <p:cNvPicPr preferRelativeResize="0"/>
          <p:nvPr/>
        </p:nvPicPr>
        <p:blipFill>
          <a:blip r:embed="rId3">
            <a:alphaModFix/>
          </a:blip>
          <a:stretch>
            <a:fillRect/>
          </a:stretch>
        </p:blipFill>
        <p:spPr>
          <a:xfrm>
            <a:off x="3064625" y="0"/>
            <a:ext cx="4633124" cy="5095712"/>
          </a:xfrm>
          <a:prstGeom prst="rect">
            <a:avLst/>
          </a:prstGeom>
          <a:noFill/>
          <a:ln>
            <a:noFill/>
          </a:ln>
        </p:spPr>
      </p:pic>
      <p:sp>
        <p:nvSpPr>
          <p:cNvPr id="210" name="Google Shape;210;p24"/>
          <p:cNvSpPr txBox="1"/>
          <p:nvPr>
            <p:ph type="title"/>
          </p:nvPr>
        </p:nvSpPr>
        <p:spPr>
          <a:xfrm>
            <a:off x="133600" y="78450"/>
            <a:ext cx="3025800" cy="7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4020">
                <a:latin typeface="Caveat"/>
                <a:ea typeface="Caveat"/>
                <a:cs typeface="Caveat"/>
                <a:sym typeface="Caveat"/>
              </a:rPr>
              <a:t>[ Frameworks ]</a:t>
            </a:r>
            <a:endParaRPr b="1" sz="4020">
              <a:latin typeface="Caveat"/>
              <a:ea typeface="Caveat"/>
              <a:cs typeface="Caveat"/>
              <a:sym typeface="Caveat"/>
            </a:endParaRPr>
          </a:p>
        </p:txBody>
      </p:sp>
      <p:sp>
        <p:nvSpPr>
          <p:cNvPr id="211" name="Google Shape;211;p24"/>
          <p:cNvSpPr txBox="1"/>
          <p:nvPr/>
        </p:nvSpPr>
        <p:spPr>
          <a:xfrm>
            <a:off x="7697750" y="1307200"/>
            <a:ext cx="14463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100">
                <a:solidFill>
                  <a:schemeClr val="dk2"/>
                </a:solidFill>
                <a:latin typeface="Caveat"/>
                <a:ea typeface="Caveat"/>
                <a:cs typeface="Caveat"/>
                <a:sym typeface="Caveat"/>
              </a:rPr>
              <a:t>Le marché des agents IA en 2025 !</a:t>
            </a:r>
            <a:endParaRPr sz="2100">
              <a:solidFill>
                <a:schemeClr val="dk2"/>
              </a:solidFill>
              <a:latin typeface="Caveat"/>
              <a:ea typeface="Caveat"/>
              <a:cs typeface="Caveat"/>
              <a:sym typeface="Caveat"/>
            </a:endParaRPr>
          </a:p>
        </p:txBody>
      </p:sp>
      <p:pic>
        <p:nvPicPr>
          <p:cNvPr id="212" name="Google Shape;212;p24" title="logo_MistralAI.png"/>
          <p:cNvPicPr preferRelativeResize="0"/>
          <p:nvPr/>
        </p:nvPicPr>
        <p:blipFill>
          <a:blip r:embed="rId4">
            <a:alphaModFix/>
          </a:blip>
          <a:stretch>
            <a:fillRect/>
          </a:stretch>
        </p:blipFill>
        <p:spPr>
          <a:xfrm>
            <a:off x="5010550" y="740350"/>
            <a:ext cx="321925" cy="105100"/>
          </a:xfrm>
          <a:prstGeom prst="rect">
            <a:avLst/>
          </a:prstGeom>
          <a:noFill/>
          <a:ln>
            <a:noFill/>
          </a:ln>
        </p:spPr>
      </p:pic>
      <p:pic>
        <p:nvPicPr>
          <p:cNvPr id="213" name="Google Shape;213;p24" title="GoogleCloudPlatform.png"/>
          <p:cNvPicPr preferRelativeResize="0"/>
          <p:nvPr/>
        </p:nvPicPr>
        <p:blipFill>
          <a:blip r:embed="rId5">
            <a:alphaModFix/>
          </a:blip>
          <a:stretch>
            <a:fillRect/>
          </a:stretch>
        </p:blipFill>
        <p:spPr>
          <a:xfrm>
            <a:off x="4456125" y="713250"/>
            <a:ext cx="159300" cy="159300"/>
          </a:xfrm>
          <a:prstGeom prst="rect">
            <a:avLst/>
          </a:prstGeom>
          <a:noFill/>
          <a:ln>
            <a:noFill/>
          </a:ln>
        </p:spPr>
      </p:pic>
      <p:pic>
        <p:nvPicPr>
          <p:cNvPr id="214" name="Google Shape;214;p24" title="AzureCloud.png"/>
          <p:cNvPicPr preferRelativeResize="0"/>
          <p:nvPr/>
        </p:nvPicPr>
        <p:blipFill>
          <a:blip r:embed="rId6">
            <a:alphaModFix/>
          </a:blip>
          <a:stretch>
            <a:fillRect/>
          </a:stretch>
        </p:blipFill>
        <p:spPr>
          <a:xfrm>
            <a:off x="4358150" y="362875"/>
            <a:ext cx="159300" cy="135132"/>
          </a:xfrm>
          <a:prstGeom prst="rect">
            <a:avLst/>
          </a:prstGeom>
          <a:noFill/>
          <a:ln>
            <a:noFill/>
          </a:ln>
        </p:spPr>
      </p:pic>
      <p:sp>
        <p:nvSpPr>
          <p:cNvPr id="215" name="Google Shape;215;p24"/>
          <p:cNvSpPr txBox="1"/>
          <p:nvPr/>
        </p:nvSpPr>
        <p:spPr>
          <a:xfrm>
            <a:off x="133600" y="2100675"/>
            <a:ext cx="2404800" cy="7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300">
                <a:solidFill>
                  <a:srgbClr val="FF0000"/>
                </a:solidFill>
                <a:latin typeface="Caveat"/>
                <a:ea typeface="Caveat"/>
                <a:cs typeface="Caveat"/>
                <a:sym typeface="Caveat"/>
              </a:rPr>
              <a:t>Le marché n'est pas encore stabilisé…</a:t>
            </a:r>
            <a:endParaRPr b="1" sz="2300">
              <a:solidFill>
                <a:srgbClr val="FF0000"/>
              </a:solidFill>
              <a:latin typeface="Caveat"/>
              <a:ea typeface="Caveat"/>
              <a:cs typeface="Caveat"/>
              <a:sym typeface="Caveat"/>
            </a:endParaRPr>
          </a:p>
        </p:txBody>
      </p:sp>
      <p:pic>
        <p:nvPicPr>
          <p:cNvPr id="216" name="Google Shape;216;p24" title="danger.png"/>
          <p:cNvPicPr preferRelativeResize="0"/>
          <p:nvPr/>
        </p:nvPicPr>
        <p:blipFill>
          <a:blip r:embed="rId7">
            <a:alphaModFix/>
          </a:blip>
          <a:stretch>
            <a:fillRect/>
          </a:stretch>
        </p:blipFill>
        <p:spPr>
          <a:xfrm>
            <a:off x="993675" y="1576975"/>
            <a:ext cx="572700" cy="572700"/>
          </a:xfrm>
          <a:prstGeom prst="rect">
            <a:avLst/>
          </a:prstGeom>
          <a:noFill/>
          <a:ln>
            <a:noFill/>
          </a:ln>
        </p:spPr>
      </p:pic>
      <p:sp>
        <p:nvSpPr>
          <p:cNvPr id="217" name="Google Shape;217;p24"/>
          <p:cNvSpPr txBox="1"/>
          <p:nvPr/>
        </p:nvSpPr>
        <p:spPr>
          <a:xfrm>
            <a:off x="349900" y="3268050"/>
            <a:ext cx="2188500" cy="8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2300">
                <a:solidFill>
                  <a:schemeClr val="dk2"/>
                </a:solidFill>
                <a:latin typeface="Caveat"/>
                <a:ea typeface="Caveat"/>
                <a:cs typeface="Caveat"/>
                <a:sym typeface="Caveat"/>
              </a:rPr>
              <a:t>Choix  techniques complexes…</a:t>
            </a:r>
            <a:endParaRPr b="1" i="1" sz="2300">
              <a:solidFill>
                <a:schemeClr val="dk2"/>
              </a:solidFill>
              <a:latin typeface="Caveat"/>
              <a:ea typeface="Caveat"/>
              <a:cs typeface="Caveat"/>
              <a:sym typeface="Cave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311700" y="255750"/>
            <a:ext cx="63714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4020">
                <a:latin typeface="Caveat"/>
                <a:ea typeface="Caveat"/>
                <a:cs typeface="Caveat"/>
                <a:sym typeface="Caveat"/>
              </a:rPr>
              <a:t>[ Confidentialit</a:t>
            </a:r>
            <a:r>
              <a:rPr b="1" lang="fr" sz="4020">
                <a:latin typeface="Caveat"/>
                <a:ea typeface="Caveat"/>
                <a:cs typeface="Caveat"/>
                <a:sym typeface="Caveat"/>
              </a:rPr>
              <a:t>é &amp; Souveraineté </a:t>
            </a:r>
            <a:r>
              <a:rPr b="1" lang="fr" sz="4020">
                <a:latin typeface="Caveat"/>
                <a:ea typeface="Caveat"/>
                <a:cs typeface="Caveat"/>
                <a:sym typeface="Caveat"/>
              </a:rPr>
              <a:t>]</a:t>
            </a:r>
            <a:endParaRPr b="1" sz="4020">
              <a:latin typeface="Caveat"/>
              <a:ea typeface="Caveat"/>
              <a:cs typeface="Caveat"/>
              <a:sym typeface="Caveat"/>
            </a:endParaRPr>
          </a:p>
        </p:txBody>
      </p:sp>
      <p:pic>
        <p:nvPicPr>
          <p:cNvPr id="223" name="Google Shape;223;p25" title="sovereign.png"/>
          <p:cNvPicPr preferRelativeResize="0"/>
          <p:nvPr/>
        </p:nvPicPr>
        <p:blipFill>
          <a:blip r:embed="rId3">
            <a:alphaModFix/>
          </a:blip>
          <a:stretch>
            <a:fillRect/>
          </a:stretch>
        </p:blipFill>
        <p:spPr>
          <a:xfrm>
            <a:off x="661400" y="3063150"/>
            <a:ext cx="910825" cy="910825"/>
          </a:xfrm>
          <a:prstGeom prst="rect">
            <a:avLst/>
          </a:prstGeom>
          <a:noFill/>
          <a:ln>
            <a:noFill/>
          </a:ln>
        </p:spPr>
      </p:pic>
      <p:pic>
        <p:nvPicPr>
          <p:cNvPr id="224" name="Google Shape;224;p25" title="confidentiality.png"/>
          <p:cNvPicPr preferRelativeResize="0"/>
          <p:nvPr/>
        </p:nvPicPr>
        <p:blipFill>
          <a:blip r:embed="rId4">
            <a:alphaModFix/>
          </a:blip>
          <a:stretch>
            <a:fillRect/>
          </a:stretch>
        </p:blipFill>
        <p:spPr>
          <a:xfrm>
            <a:off x="761400" y="1621063"/>
            <a:ext cx="671425" cy="671425"/>
          </a:xfrm>
          <a:prstGeom prst="rect">
            <a:avLst/>
          </a:prstGeom>
          <a:noFill/>
          <a:ln>
            <a:noFill/>
          </a:ln>
        </p:spPr>
      </p:pic>
      <p:sp>
        <p:nvSpPr>
          <p:cNvPr id="225" name="Google Shape;225;p25"/>
          <p:cNvSpPr txBox="1"/>
          <p:nvPr/>
        </p:nvSpPr>
        <p:spPr>
          <a:xfrm>
            <a:off x="1901575" y="3018303"/>
            <a:ext cx="6980400" cy="10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chemeClr val="dk2"/>
                </a:solidFill>
                <a:latin typeface="Caveat"/>
                <a:ea typeface="Caveat"/>
                <a:cs typeface="Caveat"/>
                <a:sym typeface="Caveat"/>
              </a:rPr>
              <a:t>Marché Européen du Cloud et des fournisseurs de modèles sans comparaison avec les US (et Chine).</a:t>
            </a:r>
            <a:endParaRPr sz="2500">
              <a:solidFill>
                <a:schemeClr val="dk2"/>
              </a:solidFill>
              <a:latin typeface="Caveat"/>
              <a:ea typeface="Caveat"/>
              <a:cs typeface="Caveat"/>
              <a:sym typeface="Caveat"/>
            </a:endParaRPr>
          </a:p>
        </p:txBody>
      </p:sp>
      <p:sp>
        <p:nvSpPr>
          <p:cNvPr id="226" name="Google Shape;226;p25"/>
          <p:cNvSpPr txBox="1"/>
          <p:nvPr/>
        </p:nvSpPr>
        <p:spPr>
          <a:xfrm>
            <a:off x="1859600" y="1456530"/>
            <a:ext cx="6724500" cy="10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chemeClr val="dk2"/>
                </a:solidFill>
                <a:latin typeface="Caveat"/>
                <a:ea typeface="Caveat"/>
                <a:cs typeface="Caveat"/>
                <a:sym typeface="Caveat"/>
              </a:rPr>
              <a:t>Confidentialité = Contrôler son flux de données</a:t>
            </a:r>
            <a:endParaRPr sz="2500">
              <a:solidFill>
                <a:schemeClr val="dk2"/>
              </a:solidFill>
              <a:latin typeface="Caveat"/>
              <a:ea typeface="Caveat"/>
              <a:cs typeface="Caveat"/>
              <a:sym typeface="Caveat"/>
            </a:endParaRPr>
          </a:p>
          <a:p>
            <a:pPr indent="0" lvl="0" marL="0" rtl="0" algn="l">
              <a:spcBef>
                <a:spcPts val="0"/>
              </a:spcBef>
              <a:spcAft>
                <a:spcPts val="0"/>
              </a:spcAft>
              <a:buNone/>
            </a:pPr>
            <a:r>
              <a:rPr lang="fr" sz="2500">
                <a:solidFill>
                  <a:schemeClr val="dk2"/>
                </a:solidFill>
                <a:latin typeface="Caveat"/>
                <a:ea typeface="Caveat"/>
                <a:cs typeface="Caveat"/>
                <a:sym typeface="Caveat"/>
              </a:rPr>
              <a:t>Ne pas envoyer ses données vers l'extérieur (on-premise). </a:t>
            </a:r>
            <a:endParaRPr sz="2500">
              <a:solidFill>
                <a:schemeClr val="dk2"/>
              </a:solidFill>
              <a:latin typeface="Caveat"/>
              <a:ea typeface="Caveat"/>
              <a:cs typeface="Caveat"/>
              <a:sym typeface="Cave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311700" y="47425"/>
            <a:ext cx="85206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4020">
                <a:latin typeface="Caveat"/>
                <a:ea typeface="Caveat"/>
                <a:cs typeface="Caveat"/>
                <a:sym typeface="Caveat"/>
              </a:rPr>
              <a:t>[ Agentic RAG = Agent IA + RAG ]</a:t>
            </a:r>
            <a:endParaRPr b="1" sz="4020">
              <a:latin typeface="Caveat"/>
              <a:ea typeface="Caveat"/>
              <a:cs typeface="Caveat"/>
              <a:sym typeface="Caveat"/>
            </a:endParaRPr>
          </a:p>
        </p:txBody>
      </p:sp>
      <p:pic>
        <p:nvPicPr>
          <p:cNvPr id="232" name="Google Shape;232;p26" title="llm_rag_agent.png"/>
          <p:cNvPicPr preferRelativeResize="0"/>
          <p:nvPr/>
        </p:nvPicPr>
        <p:blipFill>
          <a:blip r:embed="rId3">
            <a:alphaModFix/>
          </a:blip>
          <a:stretch>
            <a:fillRect/>
          </a:stretch>
        </p:blipFill>
        <p:spPr>
          <a:xfrm>
            <a:off x="1841615" y="1160350"/>
            <a:ext cx="6387983" cy="3983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p:nvPr/>
        </p:nvSpPr>
        <p:spPr>
          <a:xfrm>
            <a:off x="55975" y="783775"/>
            <a:ext cx="4396800" cy="4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7"/>
          <p:cNvSpPr/>
          <p:nvPr/>
        </p:nvSpPr>
        <p:spPr>
          <a:xfrm>
            <a:off x="189275" y="2197375"/>
            <a:ext cx="4086600" cy="2032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7"/>
          <p:cNvSpPr txBox="1"/>
          <p:nvPr>
            <p:ph type="title"/>
          </p:nvPr>
        </p:nvSpPr>
        <p:spPr>
          <a:xfrm>
            <a:off x="38575" y="40750"/>
            <a:ext cx="4457400" cy="13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4000">
                <a:latin typeface="Caveat"/>
                <a:ea typeface="Caveat"/>
                <a:cs typeface="Caveat"/>
                <a:sym typeface="Caveat"/>
              </a:rPr>
              <a:t>[ Cr</a:t>
            </a:r>
            <a:r>
              <a:rPr b="1" lang="fr" sz="4000">
                <a:latin typeface="Caveat"/>
                <a:ea typeface="Caveat"/>
                <a:cs typeface="Caveat"/>
                <a:sym typeface="Caveat"/>
              </a:rPr>
              <a:t>éation d'un agent ]</a:t>
            </a:r>
            <a:endParaRPr b="1" sz="4000">
              <a:latin typeface="Caveat"/>
              <a:ea typeface="Caveat"/>
              <a:cs typeface="Caveat"/>
              <a:sym typeface="Caveat"/>
            </a:endParaRPr>
          </a:p>
          <a:p>
            <a:pPr indent="0" lvl="0" marL="0" rtl="0" algn="l">
              <a:spcBef>
                <a:spcPts val="0"/>
              </a:spcBef>
              <a:spcAft>
                <a:spcPts val="0"/>
              </a:spcAft>
              <a:buNone/>
            </a:pPr>
            <a:r>
              <a:rPr i="1" lang="fr" sz="3000">
                <a:latin typeface="Caveat"/>
                <a:ea typeface="Caveat"/>
                <a:cs typeface="Caveat"/>
                <a:sym typeface="Caveat"/>
              </a:rPr>
              <a:t>Imiter un f</a:t>
            </a:r>
            <a:r>
              <a:rPr i="1" lang="fr" sz="3000">
                <a:latin typeface="Caveat"/>
                <a:ea typeface="Caveat"/>
                <a:cs typeface="Caveat"/>
                <a:sym typeface="Caveat"/>
              </a:rPr>
              <a:t>lux </a:t>
            </a:r>
            <a:r>
              <a:rPr i="1" lang="fr" sz="3000">
                <a:latin typeface="Caveat"/>
                <a:ea typeface="Caveat"/>
                <a:cs typeface="Caveat"/>
                <a:sym typeface="Caveat"/>
              </a:rPr>
              <a:t>de travail humain</a:t>
            </a:r>
            <a:endParaRPr i="1" sz="3000">
              <a:latin typeface="Caveat"/>
              <a:ea typeface="Caveat"/>
              <a:cs typeface="Caveat"/>
              <a:sym typeface="Caveat"/>
            </a:endParaRPr>
          </a:p>
        </p:txBody>
      </p:sp>
      <p:pic>
        <p:nvPicPr>
          <p:cNvPr id="240" name="Google Shape;240;p27" title="AdvancedAnalysist.png"/>
          <p:cNvPicPr preferRelativeResize="0"/>
          <p:nvPr/>
        </p:nvPicPr>
        <p:blipFill>
          <a:blip r:embed="rId3">
            <a:alphaModFix/>
          </a:blip>
          <a:stretch>
            <a:fillRect/>
          </a:stretch>
        </p:blipFill>
        <p:spPr>
          <a:xfrm>
            <a:off x="2413397" y="3199489"/>
            <a:ext cx="725201" cy="725201"/>
          </a:xfrm>
          <a:prstGeom prst="rect">
            <a:avLst/>
          </a:prstGeom>
          <a:noFill/>
          <a:ln>
            <a:noFill/>
          </a:ln>
        </p:spPr>
      </p:pic>
      <p:pic>
        <p:nvPicPr>
          <p:cNvPr id="241" name="Google Shape;241;p27" title="Analyst.png"/>
          <p:cNvPicPr preferRelativeResize="0"/>
          <p:nvPr/>
        </p:nvPicPr>
        <p:blipFill>
          <a:blip r:embed="rId4">
            <a:alphaModFix/>
          </a:blip>
          <a:stretch>
            <a:fillRect/>
          </a:stretch>
        </p:blipFill>
        <p:spPr>
          <a:xfrm>
            <a:off x="415147" y="2407089"/>
            <a:ext cx="655525" cy="655525"/>
          </a:xfrm>
          <a:prstGeom prst="rect">
            <a:avLst/>
          </a:prstGeom>
          <a:noFill/>
          <a:ln>
            <a:noFill/>
          </a:ln>
        </p:spPr>
      </p:pic>
      <p:pic>
        <p:nvPicPr>
          <p:cNvPr id="242" name="Google Shape;242;p27" title="Librarian.png"/>
          <p:cNvPicPr preferRelativeResize="0"/>
          <p:nvPr/>
        </p:nvPicPr>
        <p:blipFill>
          <a:blip r:embed="rId5">
            <a:alphaModFix/>
          </a:blip>
          <a:stretch>
            <a:fillRect/>
          </a:stretch>
        </p:blipFill>
        <p:spPr>
          <a:xfrm>
            <a:off x="380310" y="3199476"/>
            <a:ext cx="725201" cy="725201"/>
          </a:xfrm>
          <a:prstGeom prst="rect">
            <a:avLst/>
          </a:prstGeom>
          <a:noFill/>
          <a:ln>
            <a:noFill/>
          </a:ln>
        </p:spPr>
      </p:pic>
      <p:pic>
        <p:nvPicPr>
          <p:cNvPr id="243" name="Google Shape;243;p27" title="Planner.png"/>
          <p:cNvPicPr preferRelativeResize="0"/>
          <p:nvPr/>
        </p:nvPicPr>
        <p:blipFill>
          <a:blip r:embed="rId6">
            <a:alphaModFix/>
          </a:blip>
          <a:stretch>
            <a:fillRect/>
          </a:stretch>
        </p:blipFill>
        <p:spPr>
          <a:xfrm>
            <a:off x="5728560" y="196681"/>
            <a:ext cx="769650" cy="769650"/>
          </a:xfrm>
          <a:prstGeom prst="rect">
            <a:avLst/>
          </a:prstGeom>
          <a:noFill/>
          <a:ln>
            <a:noFill/>
          </a:ln>
        </p:spPr>
      </p:pic>
      <p:pic>
        <p:nvPicPr>
          <p:cNvPr id="244" name="Google Shape;244;p27" title="Executor.png"/>
          <p:cNvPicPr preferRelativeResize="0"/>
          <p:nvPr/>
        </p:nvPicPr>
        <p:blipFill>
          <a:blip r:embed="rId7">
            <a:alphaModFix/>
          </a:blip>
          <a:stretch>
            <a:fillRect/>
          </a:stretch>
        </p:blipFill>
        <p:spPr>
          <a:xfrm>
            <a:off x="2396060" y="2453914"/>
            <a:ext cx="655549" cy="655549"/>
          </a:xfrm>
          <a:prstGeom prst="rect">
            <a:avLst/>
          </a:prstGeom>
          <a:noFill/>
          <a:ln>
            <a:noFill/>
          </a:ln>
        </p:spPr>
      </p:pic>
      <p:pic>
        <p:nvPicPr>
          <p:cNvPr id="245" name="Google Shape;245;p27" title="Auditor_2.png"/>
          <p:cNvPicPr preferRelativeResize="0"/>
          <p:nvPr/>
        </p:nvPicPr>
        <p:blipFill>
          <a:blip r:embed="rId8">
            <a:alphaModFix/>
          </a:blip>
          <a:stretch>
            <a:fillRect/>
          </a:stretch>
        </p:blipFill>
        <p:spPr>
          <a:xfrm>
            <a:off x="5354763" y="3674000"/>
            <a:ext cx="609723" cy="609700"/>
          </a:xfrm>
          <a:prstGeom prst="rect">
            <a:avLst/>
          </a:prstGeom>
          <a:noFill/>
          <a:ln>
            <a:noFill/>
          </a:ln>
        </p:spPr>
      </p:pic>
      <p:pic>
        <p:nvPicPr>
          <p:cNvPr id="246" name="Google Shape;246;p27" title="Scout_web_search.png"/>
          <p:cNvPicPr preferRelativeResize="0"/>
          <p:nvPr/>
        </p:nvPicPr>
        <p:blipFill>
          <a:blip r:embed="rId9">
            <a:alphaModFix/>
          </a:blip>
          <a:stretch>
            <a:fillRect/>
          </a:stretch>
        </p:blipFill>
        <p:spPr>
          <a:xfrm>
            <a:off x="2951160" y="2437746"/>
            <a:ext cx="403200" cy="403200"/>
          </a:xfrm>
          <a:prstGeom prst="rect">
            <a:avLst/>
          </a:prstGeom>
          <a:noFill/>
          <a:ln>
            <a:noFill/>
          </a:ln>
        </p:spPr>
      </p:pic>
      <p:sp>
        <p:nvSpPr>
          <p:cNvPr id="247" name="Google Shape;247;p27"/>
          <p:cNvSpPr txBox="1"/>
          <p:nvPr/>
        </p:nvSpPr>
        <p:spPr>
          <a:xfrm>
            <a:off x="6568627" y="280650"/>
            <a:ext cx="19875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Supervisor - Planner</a:t>
            </a:r>
            <a:endParaRPr b="1" i="1" sz="1800">
              <a:solidFill>
                <a:schemeClr val="dk2"/>
              </a:solidFill>
              <a:latin typeface="Caveat"/>
              <a:ea typeface="Caveat"/>
              <a:cs typeface="Caveat"/>
              <a:sym typeface="Caveat"/>
            </a:endParaRPr>
          </a:p>
        </p:txBody>
      </p:sp>
      <p:sp>
        <p:nvSpPr>
          <p:cNvPr id="248" name="Google Shape;248;p27"/>
          <p:cNvSpPr txBox="1"/>
          <p:nvPr/>
        </p:nvSpPr>
        <p:spPr>
          <a:xfrm>
            <a:off x="1096060" y="2533251"/>
            <a:ext cx="9888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Analyst</a:t>
            </a:r>
            <a:endParaRPr b="1" i="1" sz="1800">
              <a:solidFill>
                <a:schemeClr val="dk2"/>
              </a:solidFill>
              <a:latin typeface="Caveat"/>
              <a:ea typeface="Caveat"/>
              <a:cs typeface="Caveat"/>
              <a:sym typeface="Caveat"/>
            </a:endParaRPr>
          </a:p>
        </p:txBody>
      </p:sp>
      <p:sp>
        <p:nvSpPr>
          <p:cNvPr id="249" name="Google Shape;249;p27"/>
          <p:cNvSpPr txBox="1"/>
          <p:nvPr/>
        </p:nvSpPr>
        <p:spPr>
          <a:xfrm>
            <a:off x="1096046" y="3500089"/>
            <a:ext cx="9888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Librarian</a:t>
            </a:r>
            <a:endParaRPr b="1" i="1" sz="1800">
              <a:solidFill>
                <a:schemeClr val="dk2"/>
              </a:solidFill>
              <a:latin typeface="Caveat"/>
              <a:ea typeface="Caveat"/>
              <a:cs typeface="Caveat"/>
              <a:sym typeface="Caveat"/>
            </a:endParaRPr>
          </a:p>
        </p:txBody>
      </p:sp>
      <p:sp>
        <p:nvSpPr>
          <p:cNvPr id="250" name="Google Shape;250;p27"/>
          <p:cNvSpPr txBox="1"/>
          <p:nvPr/>
        </p:nvSpPr>
        <p:spPr>
          <a:xfrm>
            <a:off x="5052527" y="2132950"/>
            <a:ext cx="6555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51" name="Google Shape;251;p27"/>
          <p:cNvSpPr txBox="1"/>
          <p:nvPr/>
        </p:nvSpPr>
        <p:spPr>
          <a:xfrm>
            <a:off x="3366515" y="2580112"/>
            <a:ext cx="7251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Scout</a:t>
            </a:r>
            <a:endParaRPr b="1" i="1" sz="1800">
              <a:solidFill>
                <a:schemeClr val="dk2"/>
              </a:solidFill>
              <a:latin typeface="Caveat"/>
              <a:ea typeface="Caveat"/>
              <a:cs typeface="Caveat"/>
              <a:sym typeface="Caveat"/>
            </a:endParaRPr>
          </a:p>
        </p:txBody>
      </p:sp>
      <p:pic>
        <p:nvPicPr>
          <p:cNvPr id="252" name="Google Shape;252;p27" title="Executor.png"/>
          <p:cNvPicPr preferRelativeResize="0"/>
          <p:nvPr/>
        </p:nvPicPr>
        <p:blipFill>
          <a:blip r:embed="rId10">
            <a:alphaModFix/>
          </a:blip>
          <a:stretch>
            <a:fillRect/>
          </a:stretch>
        </p:blipFill>
        <p:spPr>
          <a:xfrm>
            <a:off x="5373289" y="2197150"/>
            <a:ext cx="572668" cy="572700"/>
          </a:xfrm>
          <a:prstGeom prst="rect">
            <a:avLst/>
          </a:prstGeom>
          <a:noFill/>
          <a:ln>
            <a:noFill/>
          </a:ln>
        </p:spPr>
      </p:pic>
      <p:sp>
        <p:nvSpPr>
          <p:cNvPr id="253" name="Google Shape;253;p27"/>
          <p:cNvSpPr txBox="1"/>
          <p:nvPr/>
        </p:nvSpPr>
        <p:spPr>
          <a:xfrm>
            <a:off x="2961975" y="3555925"/>
            <a:ext cx="13707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Caveat"/>
                <a:ea typeface="Caveat"/>
                <a:cs typeface="Caveat"/>
                <a:sym typeface="Caveat"/>
              </a:rPr>
              <a:t>Senior Analyst</a:t>
            </a:r>
            <a:endParaRPr b="1" sz="1800">
              <a:solidFill>
                <a:schemeClr val="dk2"/>
              </a:solidFill>
              <a:latin typeface="Caveat"/>
              <a:ea typeface="Caveat"/>
              <a:cs typeface="Caveat"/>
              <a:sym typeface="Caveat"/>
            </a:endParaRPr>
          </a:p>
        </p:txBody>
      </p:sp>
      <p:sp>
        <p:nvSpPr>
          <p:cNvPr id="254" name="Google Shape;254;p27"/>
          <p:cNvSpPr txBox="1"/>
          <p:nvPr/>
        </p:nvSpPr>
        <p:spPr>
          <a:xfrm>
            <a:off x="1377625" y="1905500"/>
            <a:ext cx="1753500" cy="45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200">
                <a:solidFill>
                  <a:schemeClr val="dk2"/>
                </a:solidFill>
                <a:latin typeface="Caveat"/>
                <a:ea typeface="Caveat"/>
                <a:cs typeface="Caveat"/>
                <a:sym typeface="Caveat"/>
              </a:rPr>
              <a:t>Specialists Team</a:t>
            </a:r>
            <a:endParaRPr b="1" sz="2200">
              <a:solidFill>
                <a:schemeClr val="dk2"/>
              </a:solidFill>
              <a:latin typeface="Caveat"/>
              <a:ea typeface="Caveat"/>
              <a:cs typeface="Caveat"/>
              <a:sym typeface="Caveat"/>
            </a:endParaRPr>
          </a:p>
        </p:txBody>
      </p:sp>
      <p:pic>
        <p:nvPicPr>
          <p:cNvPr id="255" name="Google Shape;255;p27" title="icon_strategist.png"/>
          <p:cNvPicPr preferRelativeResize="0"/>
          <p:nvPr/>
        </p:nvPicPr>
        <p:blipFill>
          <a:blip r:embed="rId11">
            <a:alphaModFix/>
          </a:blip>
          <a:stretch>
            <a:fillRect/>
          </a:stretch>
        </p:blipFill>
        <p:spPr>
          <a:xfrm>
            <a:off x="8135199" y="2673875"/>
            <a:ext cx="458400" cy="458400"/>
          </a:xfrm>
          <a:prstGeom prst="rect">
            <a:avLst/>
          </a:prstGeom>
          <a:noFill/>
          <a:ln>
            <a:noFill/>
          </a:ln>
        </p:spPr>
      </p:pic>
      <p:pic>
        <p:nvPicPr>
          <p:cNvPr id="256" name="Google Shape;256;p27" title="Girl.png"/>
          <p:cNvPicPr preferRelativeResize="0"/>
          <p:nvPr/>
        </p:nvPicPr>
        <p:blipFill>
          <a:blip r:embed="rId12">
            <a:alphaModFix/>
          </a:blip>
          <a:stretch>
            <a:fillRect/>
          </a:stretch>
        </p:blipFill>
        <p:spPr>
          <a:xfrm>
            <a:off x="7668025" y="2983275"/>
            <a:ext cx="572650" cy="572650"/>
          </a:xfrm>
          <a:prstGeom prst="rect">
            <a:avLst/>
          </a:prstGeom>
          <a:noFill/>
          <a:ln>
            <a:noFill/>
          </a:ln>
        </p:spPr>
      </p:pic>
      <p:sp>
        <p:nvSpPr>
          <p:cNvPr id="257" name="Google Shape;257;p27"/>
          <p:cNvSpPr txBox="1"/>
          <p:nvPr/>
        </p:nvSpPr>
        <p:spPr>
          <a:xfrm>
            <a:off x="5215127" y="2726525"/>
            <a:ext cx="10593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Executor</a:t>
            </a:r>
            <a:endParaRPr b="1" i="1" sz="1800">
              <a:solidFill>
                <a:schemeClr val="dk2"/>
              </a:solidFill>
              <a:latin typeface="Caveat"/>
              <a:ea typeface="Caveat"/>
              <a:cs typeface="Caveat"/>
              <a:sym typeface="Caveat"/>
            </a:endParaRPr>
          </a:p>
        </p:txBody>
      </p:sp>
      <p:sp>
        <p:nvSpPr>
          <p:cNvPr id="258" name="Google Shape;258;p27"/>
          <p:cNvSpPr txBox="1"/>
          <p:nvPr/>
        </p:nvSpPr>
        <p:spPr>
          <a:xfrm>
            <a:off x="5244425" y="4265175"/>
            <a:ext cx="944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Auditor</a:t>
            </a:r>
            <a:endParaRPr b="1" i="1" sz="1800">
              <a:solidFill>
                <a:schemeClr val="dk2"/>
              </a:solidFill>
              <a:latin typeface="Caveat"/>
              <a:ea typeface="Caveat"/>
              <a:cs typeface="Caveat"/>
              <a:sym typeface="Caveat"/>
            </a:endParaRPr>
          </a:p>
        </p:txBody>
      </p:sp>
      <p:sp>
        <p:nvSpPr>
          <p:cNvPr id="259" name="Google Shape;259;p27"/>
          <p:cNvSpPr txBox="1"/>
          <p:nvPr/>
        </p:nvSpPr>
        <p:spPr>
          <a:xfrm>
            <a:off x="7424700" y="3500092"/>
            <a:ext cx="10593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800">
                <a:solidFill>
                  <a:schemeClr val="dk2"/>
                </a:solidFill>
                <a:latin typeface="Caveat"/>
                <a:ea typeface="Caveat"/>
                <a:cs typeface="Caveat"/>
                <a:sym typeface="Caveat"/>
              </a:rPr>
              <a:t>Strategist</a:t>
            </a:r>
            <a:endParaRPr b="1" i="1" sz="1800">
              <a:solidFill>
                <a:schemeClr val="dk2"/>
              </a:solidFill>
              <a:latin typeface="Caveat"/>
              <a:ea typeface="Caveat"/>
              <a:cs typeface="Caveat"/>
              <a:sym typeface="Caveat"/>
            </a:endParaRPr>
          </a:p>
        </p:txBody>
      </p:sp>
      <p:cxnSp>
        <p:nvCxnSpPr>
          <p:cNvPr id="260" name="Google Shape;260;p27"/>
          <p:cNvCxnSpPr>
            <a:stCxn id="243" idx="1"/>
            <a:endCxn id="252" idx="1"/>
          </p:cNvCxnSpPr>
          <p:nvPr/>
        </p:nvCxnSpPr>
        <p:spPr>
          <a:xfrm flipH="1">
            <a:off x="5373360" y="581506"/>
            <a:ext cx="355200" cy="1902000"/>
          </a:xfrm>
          <a:prstGeom prst="curvedConnector3">
            <a:avLst>
              <a:gd fmla="val 167060" name="adj1"/>
            </a:avLst>
          </a:prstGeom>
          <a:noFill/>
          <a:ln cap="flat" cmpd="sng" w="9525">
            <a:solidFill>
              <a:schemeClr val="dk2"/>
            </a:solidFill>
            <a:prstDash val="solid"/>
            <a:round/>
            <a:headEnd len="med" w="med" type="none"/>
            <a:tailEnd len="med" w="med" type="triangle"/>
          </a:ln>
        </p:spPr>
      </p:cxnSp>
      <p:cxnSp>
        <p:nvCxnSpPr>
          <p:cNvPr id="261" name="Google Shape;261;p27"/>
          <p:cNvCxnSpPr>
            <a:stCxn id="257" idx="1"/>
            <a:endCxn id="238" idx="3"/>
          </p:cNvCxnSpPr>
          <p:nvPr/>
        </p:nvCxnSpPr>
        <p:spPr>
          <a:xfrm flipH="1">
            <a:off x="4275827" y="2903075"/>
            <a:ext cx="939300" cy="310800"/>
          </a:xfrm>
          <a:prstGeom prst="curvedConnector3">
            <a:avLst>
              <a:gd fmla="val 49997" name="adj1"/>
            </a:avLst>
          </a:prstGeom>
          <a:noFill/>
          <a:ln cap="flat" cmpd="sng" w="9525">
            <a:solidFill>
              <a:schemeClr val="dk2"/>
            </a:solidFill>
            <a:prstDash val="solid"/>
            <a:round/>
            <a:headEnd len="med" w="med" type="triangle"/>
            <a:tailEnd len="med" w="med" type="triangle"/>
          </a:ln>
        </p:spPr>
      </p:cxnSp>
      <p:cxnSp>
        <p:nvCxnSpPr>
          <p:cNvPr id="262" name="Google Shape;262;p27"/>
          <p:cNvCxnSpPr>
            <a:stCxn id="257" idx="2"/>
            <a:endCxn id="245" idx="0"/>
          </p:cNvCxnSpPr>
          <p:nvPr/>
        </p:nvCxnSpPr>
        <p:spPr>
          <a:xfrm rot="5400000">
            <a:off x="5405027" y="3334175"/>
            <a:ext cx="594300" cy="85200"/>
          </a:xfrm>
          <a:prstGeom prst="curvedConnector3">
            <a:avLst>
              <a:gd fmla="val 50006" name="adj1"/>
            </a:avLst>
          </a:prstGeom>
          <a:noFill/>
          <a:ln cap="flat" cmpd="sng" w="9525">
            <a:solidFill>
              <a:schemeClr val="dk2"/>
            </a:solidFill>
            <a:prstDash val="solid"/>
            <a:round/>
            <a:headEnd len="med" w="med" type="triangle"/>
            <a:tailEnd len="med" w="med" type="triangle"/>
          </a:ln>
        </p:spPr>
      </p:cxnSp>
      <p:cxnSp>
        <p:nvCxnSpPr>
          <p:cNvPr id="263" name="Google Shape;263;p27"/>
          <p:cNvCxnSpPr>
            <a:stCxn id="258" idx="3"/>
            <a:endCxn id="259" idx="1"/>
          </p:cNvCxnSpPr>
          <p:nvPr/>
        </p:nvCxnSpPr>
        <p:spPr>
          <a:xfrm flipH="1" rot="10800000">
            <a:off x="6189125" y="3661125"/>
            <a:ext cx="1235700" cy="765000"/>
          </a:xfrm>
          <a:prstGeom prst="curvedConnector3">
            <a:avLst>
              <a:gd fmla="val 49995" name="adj1"/>
            </a:avLst>
          </a:prstGeom>
          <a:noFill/>
          <a:ln cap="flat" cmpd="sng" w="9525">
            <a:solidFill>
              <a:schemeClr val="dk2"/>
            </a:solidFill>
            <a:prstDash val="solid"/>
            <a:round/>
            <a:headEnd len="med" w="med" type="none"/>
            <a:tailEnd len="med" w="med" type="triangle"/>
          </a:ln>
        </p:spPr>
      </p:cxnSp>
      <p:cxnSp>
        <p:nvCxnSpPr>
          <p:cNvPr id="264" name="Google Shape;264;p27"/>
          <p:cNvCxnSpPr>
            <a:stCxn id="255" idx="0"/>
          </p:cNvCxnSpPr>
          <p:nvPr/>
        </p:nvCxnSpPr>
        <p:spPr>
          <a:xfrm flipH="1" rot="5400000">
            <a:off x="6575199" y="884675"/>
            <a:ext cx="1785000" cy="1793400"/>
          </a:xfrm>
          <a:prstGeom prst="curvedConnector2">
            <a:avLst/>
          </a:prstGeom>
          <a:noFill/>
          <a:ln cap="flat" cmpd="sng" w="9525">
            <a:solidFill>
              <a:schemeClr val="dk2"/>
            </a:solidFill>
            <a:prstDash val="solid"/>
            <a:round/>
            <a:headEnd len="med" w="med" type="none"/>
            <a:tailEnd len="med" w="med" type="triangle"/>
          </a:ln>
        </p:spPr>
      </p:cxnSp>
      <p:sp>
        <p:nvSpPr>
          <p:cNvPr id="265" name="Google Shape;265;p27"/>
          <p:cNvSpPr/>
          <p:nvPr/>
        </p:nvSpPr>
        <p:spPr>
          <a:xfrm>
            <a:off x="6032250" y="1049700"/>
            <a:ext cx="747200" cy="2918150"/>
          </a:xfrm>
          <a:custGeom>
            <a:rect b="b" l="l" r="r" t="t"/>
            <a:pathLst>
              <a:path extrusionOk="0" h="116726" w="29888">
                <a:moveTo>
                  <a:pt x="0" y="116726"/>
                </a:moveTo>
                <a:cubicBezTo>
                  <a:pt x="4945" y="108562"/>
                  <a:pt x="27432" y="87194"/>
                  <a:pt x="29671" y="67740"/>
                </a:cubicBezTo>
                <a:cubicBezTo>
                  <a:pt x="31910" y="48286"/>
                  <a:pt x="16142" y="11290"/>
                  <a:pt x="13436" y="0"/>
                </a:cubicBezTo>
              </a:path>
            </a:pathLst>
          </a:custGeom>
          <a:noFill/>
          <a:ln cap="flat" cmpd="sng" w="9525">
            <a:solidFill>
              <a:schemeClr val="dk2"/>
            </a:solidFill>
            <a:prstDash val="solid"/>
            <a:round/>
            <a:headEnd len="med" w="med" type="none"/>
            <a:tailEnd len="med" w="med" type="triangle"/>
          </a:ln>
        </p:spPr>
      </p:sp>
      <p:sp>
        <p:nvSpPr>
          <p:cNvPr id="266" name="Google Shape;266;p27"/>
          <p:cNvSpPr txBox="1"/>
          <p:nvPr/>
        </p:nvSpPr>
        <p:spPr>
          <a:xfrm>
            <a:off x="7463500" y="1434575"/>
            <a:ext cx="1130100" cy="353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2"/>
                </a:solidFill>
                <a:latin typeface="Caveat"/>
                <a:ea typeface="Caveat"/>
                <a:cs typeface="Caveat"/>
                <a:sym typeface="Caveat"/>
              </a:rPr>
              <a:t>réponse</a:t>
            </a:r>
            <a:r>
              <a:rPr lang="fr">
                <a:solidFill>
                  <a:schemeClr val="dk2"/>
                </a:solidFill>
                <a:latin typeface="Caveat"/>
                <a:ea typeface="Caveat"/>
                <a:cs typeface="Caveat"/>
                <a:sym typeface="Caveat"/>
              </a:rPr>
              <a:t> finale</a:t>
            </a:r>
            <a:endParaRPr>
              <a:solidFill>
                <a:schemeClr val="dk2"/>
              </a:solidFill>
              <a:latin typeface="Caveat"/>
              <a:ea typeface="Caveat"/>
              <a:cs typeface="Caveat"/>
              <a:sym typeface="Cave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8"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272" name="Google Shape;272;p28"/>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28"/>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a:t>
            </a:r>
            <a:r>
              <a:rPr b="1" lang="fr" sz="1500">
                <a:solidFill>
                  <a:schemeClr val="accent1"/>
                </a:solidFill>
                <a:latin typeface="Caveat"/>
                <a:ea typeface="Caveat"/>
                <a:cs typeface="Caveat"/>
                <a:sym typeface="Caveat"/>
              </a:rPr>
              <a:t> et Planification</a:t>
            </a:r>
            <a:endParaRPr b="1" sz="1500">
              <a:solidFill>
                <a:schemeClr val="accent1"/>
              </a:solidFill>
              <a:latin typeface="Caveat"/>
              <a:ea typeface="Caveat"/>
              <a:cs typeface="Caveat"/>
              <a:sym typeface="Caveat"/>
            </a:endParaRPr>
          </a:p>
        </p:txBody>
      </p:sp>
      <p:sp>
        <p:nvSpPr>
          <p:cNvPr id="274" name="Google Shape;274;p28"/>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275" name="Google Shape;275;p28"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276" name="Google Shape;276;p28"/>
          <p:cNvCxnSpPr>
            <a:stCxn id="271"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277" name="Google Shape;277;p28"/>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9"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283" name="Google Shape;283;p29"/>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29"/>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285" name="Google Shape;285;p29"/>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286" name="Google Shape;286;p29"/>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287" name="Google Shape;287;p29"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288" name="Google Shape;288;p29"/>
          <p:cNvCxnSpPr>
            <a:stCxn id="282"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29"/>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290" name="Google Shape;290;p29"/>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291" name="Google Shape;291;p29"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cxnSp>
        <p:nvCxnSpPr>
          <p:cNvPr id="292" name="Google Shape;292;p29"/>
          <p:cNvCxnSpPr>
            <a:stCxn id="286"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293" name="Google Shape;293;p29"/>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294" name="Google Shape;294;p29"/>
          <p:cNvCxnSpPr>
            <a:stCxn id="286" idx="3"/>
            <a:endCxn id="291"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295" name="Google Shape;295;p29"/>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296" name="Google Shape;296;p29"/>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0"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302" name="Google Shape;302;p30"/>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0"/>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304" name="Google Shape;304;p30"/>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305" name="Google Shape;305;p30"/>
          <p:cNvSpPr/>
          <p:nvPr/>
        </p:nvSpPr>
        <p:spPr>
          <a:xfrm>
            <a:off x="5015775" y="274175"/>
            <a:ext cx="3990900" cy="2699100"/>
          </a:xfrm>
          <a:prstGeom prst="roundRect">
            <a:avLst>
              <a:gd fmla="val 16667" name="adj"/>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30"/>
          <p:cNvSpPr txBox="1"/>
          <p:nvPr/>
        </p:nvSpPr>
        <p:spPr>
          <a:xfrm>
            <a:off x="6220075" y="37125"/>
            <a:ext cx="14982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6AA84F"/>
                </a:solidFill>
                <a:latin typeface="Caveat"/>
                <a:ea typeface="Caveat"/>
                <a:cs typeface="Caveat"/>
                <a:sym typeface="Caveat"/>
              </a:rPr>
              <a:t>Itération Cognitive</a:t>
            </a:r>
            <a:endParaRPr b="1" sz="1500">
              <a:solidFill>
                <a:srgbClr val="6AA84F"/>
              </a:solidFill>
              <a:latin typeface="Caveat"/>
              <a:ea typeface="Caveat"/>
              <a:cs typeface="Caveat"/>
              <a:sym typeface="Caveat"/>
            </a:endParaRPr>
          </a:p>
        </p:txBody>
      </p:sp>
      <p:sp>
        <p:nvSpPr>
          <p:cNvPr id="307" name="Google Shape;307;p30"/>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308" name="Google Shape;308;p30"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309" name="Google Shape;309;p30"/>
          <p:cNvCxnSpPr>
            <a:stCxn id="301"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310" name="Google Shape;310;p30"/>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311" name="Google Shape;311;p30"/>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312" name="Google Shape;312;p30"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sp>
        <p:nvSpPr>
          <p:cNvPr id="313" name="Google Shape;313;p30"/>
          <p:cNvSpPr/>
          <p:nvPr/>
        </p:nvSpPr>
        <p:spPr>
          <a:xfrm>
            <a:off x="5562052" y="991987"/>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Exécuteur</a:t>
            </a:r>
            <a:endParaRPr b="1" sz="1000">
              <a:latin typeface="Caveat"/>
              <a:ea typeface="Caveat"/>
              <a:cs typeface="Caveat"/>
              <a:sym typeface="Caveat"/>
            </a:endParaRPr>
          </a:p>
        </p:txBody>
      </p:sp>
      <p:pic>
        <p:nvPicPr>
          <p:cNvPr id="314" name="Google Shape;314;p30" title="robot-icon.png"/>
          <p:cNvPicPr preferRelativeResize="0"/>
          <p:nvPr/>
        </p:nvPicPr>
        <p:blipFill>
          <a:blip r:embed="rId4">
            <a:alphaModFix/>
          </a:blip>
          <a:stretch>
            <a:fillRect/>
          </a:stretch>
        </p:blipFill>
        <p:spPr>
          <a:xfrm>
            <a:off x="5660725" y="1007757"/>
            <a:ext cx="407700" cy="407700"/>
          </a:xfrm>
          <a:prstGeom prst="rect">
            <a:avLst/>
          </a:prstGeom>
          <a:noFill/>
          <a:ln>
            <a:noFill/>
          </a:ln>
        </p:spPr>
      </p:pic>
      <p:cxnSp>
        <p:nvCxnSpPr>
          <p:cNvPr id="315" name="Google Shape;315;p30"/>
          <p:cNvCxnSpPr>
            <a:stCxn id="307"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316" name="Google Shape;316;p30"/>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317" name="Google Shape;317;p30"/>
          <p:cNvCxnSpPr>
            <a:stCxn id="307" idx="3"/>
            <a:endCxn id="312"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318" name="Google Shape;318;p30"/>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319" name="Google Shape;319;p30"/>
          <p:cNvSpPr txBox="1"/>
          <p:nvPr/>
        </p:nvSpPr>
        <p:spPr>
          <a:xfrm>
            <a:off x="5345900" y="589588"/>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Exécuter l'outil suivant du plan</a:t>
            </a:r>
            <a:endParaRPr b="1" sz="1200">
              <a:solidFill>
                <a:schemeClr val="dk1"/>
              </a:solidFill>
              <a:latin typeface="Caveat"/>
              <a:ea typeface="Caveat"/>
              <a:cs typeface="Caveat"/>
              <a:sym typeface="Caveat"/>
            </a:endParaRPr>
          </a:p>
        </p:txBody>
      </p:sp>
      <p:cxnSp>
        <p:nvCxnSpPr>
          <p:cNvPr id="320" name="Google Shape;320;p30"/>
          <p:cNvCxnSpPr>
            <a:stCxn id="311" idx="3"/>
            <a:endCxn id="313" idx="1"/>
          </p:cNvCxnSpPr>
          <p:nvPr/>
        </p:nvCxnSpPr>
        <p:spPr>
          <a:xfrm flipH="1" rot="10800000">
            <a:off x="4022200" y="1222838"/>
            <a:ext cx="1539900" cy="1432800"/>
          </a:xfrm>
          <a:prstGeom prst="bentConnector3">
            <a:avLst>
              <a:gd fmla="val 49998" name="adj1"/>
            </a:avLst>
          </a:prstGeom>
          <a:noFill/>
          <a:ln cap="flat" cmpd="sng" w="19050">
            <a:solidFill>
              <a:srgbClr val="93C47D"/>
            </a:solidFill>
            <a:prstDash val="solid"/>
            <a:round/>
            <a:headEnd len="med" w="med" type="none"/>
            <a:tailEnd len="med" w="med" type="triangle"/>
          </a:ln>
        </p:spPr>
      </p:cxnSp>
      <p:sp>
        <p:nvSpPr>
          <p:cNvPr id="321" name="Google Shape;321;p30"/>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1"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327" name="Google Shape;327;p31"/>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31"/>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329" name="Google Shape;329;p31"/>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330" name="Google Shape;330;p31"/>
          <p:cNvSpPr/>
          <p:nvPr/>
        </p:nvSpPr>
        <p:spPr>
          <a:xfrm>
            <a:off x="5015775" y="274175"/>
            <a:ext cx="3990900" cy="2699100"/>
          </a:xfrm>
          <a:prstGeom prst="roundRect">
            <a:avLst>
              <a:gd fmla="val 16667" name="adj"/>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31"/>
          <p:cNvSpPr txBox="1"/>
          <p:nvPr/>
        </p:nvSpPr>
        <p:spPr>
          <a:xfrm>
            <a:off x="6220075" y="37125"/>
            <a:ext cx="14982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6AA84F"/>
                </a:solidFill>
                <a:latin typeface="Caveat"/>
                <a:ea typeface="Caveat"/>
                <a:cs typeface="Caveat"/>
                <a:sym typeface="Caveat"/>
              </a:rPr>
              <a:t>Itération Cognitive</a:t>
            </a:r>
            <a:endParaRPr b="1" sz="1500">
              <a:solidFill>
                <a:srgbClr val="6AA84F"/>
              </a:solidFill>
              <a:latin typeface="Caveat"/>
              <a:ea typeface="Caveat"/>
              <a:cs typeface="Caveat"/>
              <a:sym typeface="Caveat"/>
            </a:endParaRPr>
          </a:p>
        </p:txBody>
      </p:sp>
      <p:sp>
        <p:nvSpPr>
          <p:cNvPr id="332" name="Google Shape;332;p31"/>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333" name="Google Shape;333;p31"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334" name="Google Shape;334;p31"/>
          <p:cNvCxnSpPr>
            <a:stCxn id="326"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335" name="Google Shape;335;p31"/>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336" name="Google Shape;336;p31"/>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337" name="Google Shape;337;p31"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sp>
        <p:nvSpPr>
          <p:cNvPr id="338" name="Google Shape;338;p31"/>
          <p:cNvSpPr/>
          <p:nvPr/>
        </p:nvSpPr>
        <p:spPr>
          <a:xfrm>
            <a:off x="5562052" y="991987"/>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Exécuteur</a:t>
            </a:r>
            <a:endParaRPr b="1" sz="1000">
              <a:latin typeface="Caveat"/>
              <a:ea typeface="Caveat"/>
              <a:cs typeface="Caveat"/>
              <a:sym typeface="Caveat"/>
            </a:endParaRPr>
          </a:p>
        </p:txBody>
      </p:sp>
      <p:pic>
        <p:nvPicPr>
          <p:cNvPr id="339" name="Google Shape;339;p31" title="robot-icon.png"/>
          <p:cNvPicPr preferRelativeResize="0"/>
          <p:nvPr/>
        </p:nvPicPr>
        <p:blipFill>
          <a:blip r:embed="rId4">
            <a:alphaModFix/>
          </a:blip>
          <a:stretch>
            <a:fillRect/>
          </a:stretch>
        </p:blipFill>
        <p:spPr>
          <a:xfrm>
            <a:off x="5660725" y="1007757"/>
            <a:ext cx="407700" cy="407700"/>
          </a:xfrm>
          <a:prstGeom prst="rect">
            <a:avLst/>
          </a:prstGeom>
          <a:noFill/>
          <a:ln>
            <a:noFill/>
          </a:ln>
        </p:spPr>
      </p:pic>
      <p:cxnSp>
        <p:nvCxnSpPr>
          <p:cNvPr id="340" name="Google Shape;340;p31"/>
          <p:cNvCxnSpPr>
            <a:stCxn id="332"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341" name="Google Shape;341;p31"/>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342" name="Google Shape;342;p31"/>
          <p:cNvCxnSpPr>
            <a:stCxn id="332" idx="3"/>
            <a:endCxn id="337"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343" name="Google Shape;343;p31"/>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344" name="Google Shape;344;p31"/>
          <p:cNvSpPr/>
          <p:nvPr/>
        </p:nvSpPr>
        <p:spPr>
          <a:xfrm>
            <a:off x="6773725" y="2180538"/>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Auditeur</a:t>
            </a:r>
            <a:endParaRPr b="1" sz="1000">
              <a:latin typeface="Caveat"/>
              <a:ea typeface="Caveat"/>
              <a:cs typeface="Caveat"/>
              <a:sym typeface="Caveat"/>
            </a:endParaRPr>
          </a:p>
        </p:txBody>
      </p:sp>
      <p:pic>
        <p:nvPicPr>
          <p:cNvPr id="345" name="Google Shape;345;p31" title="robot-icon.png"/>
          <p:cNvPicPr preferRelativeResize="0"/>
          <p:nvPr/>
        </p:nvPicPr>
        <p:blipFill>
          <a:blip r:embed="rId4">
            <a:alphaModFix/>
          </a:blip>
          <a:stretch>
            <a:fillRect/>
          </a:stretch>
        </p:blipFill>
        <p:spPr>
          <a:xfrm>
            <a:off x="6887500" y="2207538"/>
            <a:ext cx="407700" cy="407700"/>
          </a:xfrm>
          <a:prstGeom prst="rect">
            <a:avLst/>
          </a:prstGeom>
          <a:noFill/>
          <a:ln>
            <a:noFill/>
          </a:ln>
        </p:spPr>
      </p:pic>
      <p:sp>
        <p:nvSpPr>
          <p:cNvPr id="346" name="Google Shape;346;p31"/>
          <p:cNvSpPr txBox="1"/>
          <p:nvPr/>
        </p:nvSpPr>
        <p:spPr>
          <a:xfrm>
            <a:off x="5345900" y="589588"/>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Exécuter l'outil suivant du plan</a:t>
            </a:r>
            <a:endParaRPr b="1" sz="1200">
              <a:solidFill>
                <a:schemeClr val="dk1"/>
              </a:solidFill>
              <a:latin typeface="Caveat"/>
              <a:ea typeface="Caveat"/>
              <a:cs typeface="Caveat"/>
              <a:sym typeface="Caveat"/>
            </a:endParaRPr>
          </a:p>
        </p:txBody>
      </p:sp>
      <p:cxnSp>
        <p:nvCxnSpPr>
          <p:cNvPr id="347" name="Google Shape;347;p31"/>
          <p:cNvCxnSpPr>
            <a:stCxn id="336" idx="3"/>
            <a:endCxn id="338" idx="1"/>
          </p:cNvCxnSpPr>
          <p:nvPr/>
        </p:nvCxnSpPr>
        <p:spPr>
          <a:xfrm flipH="1" rot="10800000">
            <a:off x="4022200" y="1222838"/>
            <a:ext cx="1539900" cy="1432800"/>
          </a:xfrm>
          <a:prstGeom prst="bentConnector3">
            <a:avLst>
              <a:gd fmla="val 49998" name="adj1"/>
            </a:avLst>
          </a:prstGeom>
          <a:noFill/>
          <a:ln cap="flat" cmpd="sng" w="19050">
            <a:solidFill>
              <a:srgbClr val="93C47D"/>
            </a:solidFill>
            <a:prstDash val="solid"/>
            <a:round/>
            <a:headEnd len="med" w="med" type="none"/>
            <a:tailEnd len="med" w="med" type="triangle"/>
          </a:ln>
        </p:spPr>
      </p:cxnSp>
      <p:sp>
        <p:nvSpPr>
          <p:cNvPr id="348" name="Google Shape;348;p31"/>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cxnSp>
        <p:nvCxnSpPr>
          <p:cNvPr id="349" name="Google Shape;349;p31"/>
          <p:cNvCxnSpPr>
            <a:stCxn id="344" idx="1"/>
            <a:endCxn id="336" idx="2"/>
          </p:cNvCxnSpPr>
          <p:nvPr/>
        </p:nvCxnSpPr>
        <p:spPr>
          <a:xfrm flipH="1">
            <a:off x="3155725" y="2411388"/>
            <a:ext cx="3618000" cy="475200"/>
          </a:xfrm>
          <a:prstGeom prst="bentConnector4">
            <a:avLst>
              <a:gd fmla="val 38025" name="adj1"/>
              <a:gd fmla="val 194452" name="adj2"/>
            </a:avLst>
          </a:prstGeom>
          <a:noFill/>
          <a:ln cap="flat" cmpd="sng" w="19050">
            <a:solidFill>
              <a:srgbClr val="FF0000"/>
            </a:solidFill>
            <a:prstDash val="dot"/>
            <a:round/>
            <a:headEnd len="med" w="med" type="none"/>
            <a:tailEnd len="med" w="med" type="triangle"/>
          </a:ln>
        </p:spPr>
      </p:cxnSp>
      <p:sp>
        <p:nvSpPr>
          <p:cNvPr id="350" name="Google Shape;350;p31"/>
          <p:cNvSpPr txBox="1"/>
          <p:nvPr/>
        </p:nvSpPr>
        <p:spPr>
          <a:xfrm>
            <a:off x="5120800" y="1776588"/>
            <a:ext cx="1315500" cy="592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FF0000"/>
                </a:solidFill>
                <a:latin typeface="Caveat"/>
                <a:ea typeface="Caveat"/>
                <a:cs typeface="Caveat"/>
                <a:sym typeface="Caveat"/>
              </a:rPr>
              <a:t>Boucle d'autocorrection</a:t>
            </a:r>
            <a:endParaRPr b="1" sz="1600">
              <a:solidFill>
                <a:srgbClr val="FF0000"/>
              </a:solidFill>
              <a:latin typeface="Caveat"/>
              <a:ea typeface="Caveat"/>
              <a:cs typeface="Caveat"/>
              <a:sym typeface="Caveat"/>
            </a:endParaRPr>
          </a:p>
        </p:txBody>
      </p:sp>
      <p:sp>
        <p:nvSpPr>
          <p:cNvPr id="351" name="Google Shape;351;p31"/>
          <p:cNvSpPr txBox="1"/>
          <p:nvPr/>
        </p:nvSpPr>
        <p:spPr>
          <a:xfrm>
            <a:off x="7570275" y="1527371"/>
            <a:ext cx="14364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2"/>
                </a:solidFill>
                <a:latin typeface="Caveat"/>
                <a:ea typeface="Caveat"/>
                <a:cs typeface="Caveat"/>
                <a:sym typeface="Caveat"/>
              </a:rPr>
              <a:t>Vérifier la qualité de sortie de l'outil</a:t>
            </a:r>
            <a:endParaRPr b="1" sz="1600">
              <a:solidFill>
                <a:schemeClr val="dk2"/>
              </a:solidFill>
              <a:latin typeface="Caveat"/>
              <a:ea typeface="Caveat"/>
              <a:cs typeface="Caveat"/>
              <a:sym typeface="Caveat"/>
            </a:endParaRPr>
          </a:p>
        </p:txBody>
      </p:sp>
      <p:cxnSp>
        <p:nvCxnSpPr>
          <p:cNvPr id="352" name="Google Shape;352;p31"/>
          <p:cNvCxnSpPr>
            <a:stCxn id="338" idx="3"/>
          </p:cNvCxnSpPr>
          <p:nvPr/>
        </p:nvCxnSpPr>
        <p:spPr>
          <a:xfrm>
            <a:off x="7060252" y="1222837"/>
            <a:ext cx="396600" cy="888600"/>
          </a:xfrm>
          <a:prstGeom prst="bentConnector2">
            <a:avLst/>
          </a:prstGeom>
          <a:noFill/>
          <a:ln cap="flat" cmpd="sng" w="19050">
            <a:solidFill>
              <a:srgbClr val="93C47D"/>
            </a:solidFill>
            <a:prstDash val="solid"/>
            <a:round/>
            <a:headEnd len="med" w="med" type="triangle"/>
            <a:tailEnd len="med" w="med" type="none"/>
          </a:ln>
        </p:spPr>
      </p:cxnSp>
      <p:cxnSp>
        <p:nvCxnSpPr>
          <p:cNvPr id="353" name="Google Shape;353;p31"/>
          <p:cNvCxnSpPr>
            <a:stCxn id="345" idx="0"/>
            <a:endCxn id="338" idx="2"/>
          </p:cNvCxnSpPr>
          <p:nvPr/>
        </p:nvCxnSpPr>
        <p:spPr>
          <a:xfrm flipH="1" rot="5400000">
            <a:off x="6324250" y="1440438"/>
            <a:ext cx="753900" cy="780300"/>
          </a:xfrm>
          <a:prstGeom prst="bentConnector3">
            <a:avLst>
              <a:gd fmla="val 49997" name="adj1"/>
            </a:avLst>
          </a:prstGeom>
          <a:noFill/>
          <a:ln cap="flat" cmpd="sng" w="19050">
            <a:solidFill>
              <a:srgbClr val="93C47D"/>
            </a:solidFill>
            <a:prstDash val="solid"/>
            <a:round/>
            <a:headEnd len="med" w="med" type="triangle"/>
            <a:tailEnd len="med" w="med" type="none"/>
          </a:ln>
        </p:spPr>
      </p:cxnSp>
      <p:sp>
        <p:nvSpPr>
          <p:cNvPr id="354" name="Google Shape;354;p31"/>
          <p:cNvSpPr txBox="1"/>
          <p:nvPr/>
        </p:nvSpPr>
        <p:spPr>
          <a:xfrm>
            <a:off x="7124454" y="801695"/>
            <a:ext cx="1338300" cy="5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93C47D"/>
                </a:solidFill>
                <a:latin typeface="Caveat"/>
                <a:ea typeface="Caveat"/>
                <a:cs typeface="Caveat"/>
                <a:sym typeface="Caveat"/>
              </a:rPr>
              <a:t>Sortie de l'outil prête</a:t>
            </a:r>
            <a:endParaRPr b="1" sz="1600">
              <a:solidFill>
                <a:srgbClr val="93C47D"/>
              </a:solidFill>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title="agent_intro_1.png"/>
          <p:cNvPicPr preferRelativeResize="0"/>
          <p:nvPr/>
        </p:nvPicPr>
        <p:blipFill>
          <a:blip r:embed="rId3">
            <a:alphaModFix/>
          </a:blip>
          <a:stretch>
            <a:fillRect/>
          </a:stretch>
        </p:blipFill>
        <p:spPr>
          <a:xfrm>
            <a:off x="1109850" y="0"/>
            <a:ext cx="7726889" cy="5108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2"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360" name="Google Shape;360;p32"/>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32"/>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362" name="Google Shape;362;p32"/>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363" name="Google Shape;363;p32"/>
          <p:cNvSpPr/>
          <p:nvPr/>
        </p:nvSpPr>
        <p:spPr>
          <a:xfrm>
            <a:off x="5015775" y="274175"/>
            <a:ext cx="3990900" cy="2699100"/>
          </a:xfrm>
          <a:prstGeom prst="roundRect">
            <a:avLst>
              <a:gd fmla="val 16667" name="adj"/>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32"/>
          <p:cNvSpPr txBox="1"/>
          <p:nvPr/>
        </p:nvSpPr>
        <p:spPr>
          <a:xfrm>
            <a:off x="6220075" y="37125"/>
            <a:ext cx="14982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6AA84F"/>
                </a:solidFill>
                <a:latin typeface="Caveat"/>
                <a:ea typeface="Caveat"/>
                <a:cs typeface="Caveat"/>
                <a:sym typeface="Caveat"/>
              </a:rPr>
              <a:t>Itération Cognitive</a:t>
            </a:r>
            <a:endParaRPr b="1" sz="1500">
              <a:solidFill>
                <a:srgbClr val="6AA84F"/>
              </a:solidFill>
              <a:latin typeface="Caveat"/>
              <a:ea typeface="Caveat"/>
              <a:cs typeface="Caveat"/>
              <a:sym typeface="Caveat"/>
            </a:endParaRPr>
          </a:p>
        </p:txBody>
      </p:sp>
      <p:sp>
        <p:nvSpPr>
          <p:cNvPr id="365" name="Google Shape;365;p32"/>
          <p:cNvSpPr/>
          <p:nvPr/>
        </p:nvSpPr>
        <p:spPr>
          <a:xfrm>
            <a:off x="5094400" y="3604950"/>
            <a:ext cx="2200800" cy="1368000"/>
          </a:xfrm>
          <a:prstGeom prst="roundRect">
            <a:avLst>
              <a:gd fmla="val 16667" name="adj"/>
            </a:avLst>
          </a:prstGeom>
          <a:solidFill>
            <a:schemeClr val="lt1"/>
          </a:solid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2"/>
          <p:cNvSpPr txBox="1"/>
          <p:nvPr/>
        </p:nvSpPr>
        <p:spPr>
          <a:xfrm>
            <a:off x="5759125" y="3396525"/>
            <a:ext cx="9660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E69138"/>
                </a:solidFill>
                <a:latin typeface="Caveat"/>
                <a:ea typeface="Caveat"/>
                <a:cs typeface="Caveat"/>
                <a:sym typeface="Caveat"/>
              </a:rPr>
              <a:t>Finalisation</a:t>
            </a:r>
            <a:endParaRPr b="1" sz="1500">
              <a:solidFill>
                <a:srgbClr val="E69138"/>
              </a:solidFill>
              <a:latin typeface="Caveat"/>
              <a:ea typeface="Caveat"/>
              <a:cs typeface="Caveat"/>
              <a:sym typeface="Caveat"/>
            </a:endParaRPr>
          </a:p>
        </p:txBody>
      </p:sp>
      <p:sp>
        <p:nvSpPr>
          <p:cNvPr id="367" name="Google Shape;367;p32"/>
          <p:cNvSpPr/>
          <p:nvPr/>
        </p:nvSpPr>
        <p:spPr>
          <a:xfrm>
            <a:off x="5505900" y="4235275"/>
            <a:ext cx="1338300" cy="5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Stratège</a:t>
            </a:r>
            <a:endParaRPr b="1" sz="1000">
              <a:latin typeface="Caveat"/>
              <a:ea typeface="Caveat"/>
              <a:cs typeface="Caveat"/>
              <a:sym typeface="Caveat"/>
            </a:endParaRPr>
          </a:p>
        </p:txBody>
      </p:sp>
      <p:pic>
        <p:nvPicPr>
          <p:cNvPr id="368" name="Google Shape;368;p32" title="robot-icon.png"/>
          <p:cNvPicPr preferRelativeResize="0"/>
          <p:nvPr/>
        </p:nvPicPr>
        <p:blipFill>
          <a:blip r:embed="rId4">
            <a:alphaModFix/>
          </a:blip>
          <a:stretch>
            <a:fillRect/>
          </a:stretch>
        </p:blipFill>
        <p:spPr>
          <a:xfrm>
            <a:off x="5574694" y="4281896"/>
            <a:ext cx="407700" cy="407700"/>
          </a:xfrm>
          <a:prstGeom prst="rect">
            <a:avLst/>
          </a:prstGeom>
          <a:noFill/>
          <a:ln>
            <a:noFill/>
          </a:ln>
        </p:spPr>
      </p:pic>
      <p:sp>
        <p:nvSpPr>
          <p:cNvPr id="369" name="Google Shape;369;p32"/>
          <p:cNvSpPr txBox="1"/>
          <p:nvPr/>
        </p:nvSpPr>
        <p:spPr>
          <a:xfrm>
            <a:off x="5015782" y="3731987"/>
            <a:ext cx="233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Synthétise et génère la réponse finale</a:t>
            </a:r>
            <a:endParaRPr sz="1800">
              <a:solidFill>
                <a:schemeClr val="dk2"/>
              </a:solidFill>
            </a:endParaRPr>
          </a:p>
        </p:txBody>
      </p:sp>
      <p:sp>
        <p:nvSpPr>
          <p:cNvPr id="370" name="Google Shape;370;p32"/>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371" name="Google Shape;371;p32"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372" name="Google Shape;372;p32"/>
          <p:cNvCxnSpPr>
            <a:stCxn id="359"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32"/>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374" name="Google Shape;374;p32"/>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375" name="Google Shape;375;p32"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sp>
        <p:nvSpPr>
          <p:cNvPr id="376" name="Google Shape;376;p32"/>
          <p:cNvSpPr/>
          <p:nvPr/>
        </p:nvSpPr>
        <p:spPr>
          <a:xfrm>
            <a:off x="5562052" y="991987"/>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Exécuteur</a:t>
            </a:r>
            <a:endParaRPr b="1" sz="1000">
              <a:latin typeface="Caveat"/>
              <a:ea typeface="Caveat"/>
              <a:cs typeface="Caveat"/>
              <a:sym typeface="Caveat"/>
            </a:endParaRPr>
          </a:p>
        </p:txBody>
      </p:sp>
      <p:pic>
        <p:nvPicPr>
          <p:cNvPr id="377" name="Google Shape;377;p32" title="robot-icon.png"/>
          <p:cNvPicPr preferRelativeResize="0"/>
          <p:nvPr/>
        </p:nvPicPr>
        <p:blipFill>
          <a:blip r:embed="rId4">
            <a:alphaModFix/>
          </a:blip>
          <a:stretch>
            <a:fillRect/>
          </a:stretch>
        </p:blipFill>
        <p:spPr>
          <a:xfrm>
            <a:off x="5660725" y="1007757"/>
            <a:ext cx="407700" cy="407700"/>
          </a:xfrm>
          <a:prstGeom prst="rect">
            <a:avLst/>
          </a:prstGeom>
          <a:noFill/>
          <a:ln>
            <a:noFill/>
          </a:ln>
        </p:spPr>
      </p:pic>
      <p:cxnSp>
        <p:nvCxnSpPr>
          <p:cNvPr id="378" name="Google Shape;378;p32"/>
          <p:cNvCxnSpPr>
            <a:stCxn id="370"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379" name="Google Shape;379;p32"/>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380" name="Google Shape;380;p32"/>
          <p:cNvCxnSpPr>
            <a:stCxn id="370" idx="3"/>
            <a:endCxn id="375"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381" name="Google Shape;381;p32"/>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382" name="Google Shape;382;p32"/>
          <p:cNvSpPr/>
          <p:nvPr/>
        </p:nvSpPr>
        <p:spPr>
          <a:xfrm>
            <a:off x="6773725" y="2180538"/>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Auditeur</a:t>
            </a:r>
            <a:endParaRPr b="1" sz="1000">
              <a:latin typeface="Caveat"/>
              <a:ea typeface="Caveat"/>
              <a:cs typeface="Caveat"/>
              <a:sym typeface="Caveat"/>
            </a:endParaRPr>
          </a:p>
        </p:txBody>
      </p:sp>
      <p:pic>
        <p:nvPicPr>
          <p:cNvPr id="383" name="Google Shape;383;p32" title="robot-icon.png"/>
          <p:cNvPicPr preferRelativeResize="0"/>
          <p:nvPr/>
        </p:nvPicPr>
        <p:blipFill>
          <a:blip r:embed="rId4">
            <a:alphaModFix/>
          </a:blip>
          <a:stretch>
            <a:fillRect/>
          </a:stretch>
        </p:blipFill>
        <p:spPr>
          <a:xfrm>
            <a:off x="6887500" y="2207538"/>
            <a:ext cx="407700" cy="407700"/>
          </a:xfrm>
          <a:prstGeom prst="rect">
            <a:avLst/>
          </a:prstGeom>
          <a:noFill/>
          <a:ln>
            <a:noFill/>
          </a:ln>
        </p:spPr>
      </p:pic>
      <p:sp>
        <p:nvSpPr>
          <p:cNvPr id="384" name="Google Shape;384;p32"/>
          <p:cNvSpPr txBox="1"/>
          <p:nvPr/>
        </p:nvSpPr>
        <p:spPr>
          <a:xfrm>
            <a:off x="5345900" y="589588"/>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Exécuter l'outil suivant du plan</a:t>
            </a:r>
            <a:endParaRPr b="1" sz="1200">
              <a:solidFill>
                <a:schemeClr val="dk1"/>
              </a:solidFill>
              <a:latin typeface="Caveat"/>
              <a:ea typeface="Caveat"/>
              <a:cs typeface="Caveat"/>
              <a:sym typeface="Caveat"/>
            </a:endParaRPr>
          </a:p>
        </p:txBody>
      </p:sp>
      <p:cxnSp>
        <p:nvCxnSpPr>
          <p:cNvPr id="385" name="Google Shape;385;p32"/>
          <p:cNvCxnSpPr>
            <a:stCxn id="374" idx="3"/>
            <a:endCxn id="376" idx="1"/>
          </p:cNvCxnSpPr>
          <p:nvPr/>
        </p:nvCxnSpPr>
        <p:spPr>
          <a:xfrm flipH="1" rot="10800000">
            <a:off x="4022200" y="1222838"/>
            <a:ext cx="1539900" cy="1432800"/>
          </a:xfrm>
          <a:prstGeom prst="bentConnector3">
            <a:avLst>
              <a:gd fmla="val 49998" name="adj1"/>
            </a:avLst>
          </a:prstGeom>
          <a:noFill/>
          <a:ln cap="flat" cmpd="sng" w="19050">
            <a:solidFill>
              <a:srgbClr val="93C47D"/>
            </a:solidFill>
            <a:prstDash val="solid"/>
            <a:round/>
            <a:headEnd len="med" w="med" type="none"/>
            <a:tailEnd len="med" w="med" type="triangle"/>
          </a:ln>
        </p:spPr>
      </p:cxnSp>
      <p:cxnSp>
        <p:nvCxnSpPr>
          <p:cNvPr id="386" name="Google Shape;386;p32"/>
          <p:cNvCxnSpPr>
            <a:endCxn id="367" idx="3"/>
          </p:cNvCxnSpPr>
          <p:nvPr/>
        </p:nvCxnSpPr>
        <p:spPr>
          <a:xfrm rot="5400000">
            <a:off x="6397050" y="3069775"/>
            <a:ext cx="1908900" cy="1014600"/>
          </a:xfrm>
          <a:prstGeom prst="bentConnector2">
            <a:avLst/>
          </a:prstGeom>
          <a:noFill/>
          <a:ln cap="flat" cmpd="sng" w="19050">
            <a:solidFill>
              <a:srgbClr val="F6B26B"/>
            </a:solidFill>
            <a:prstDash val="solid"/>
            <a:round/>
            <a:headEnd len="med" w="med" type="none"/>
            <a:tailEnd len="med" w="med" type="triangle"/>
          </a:ln>
        </p:spPr>
      </p:cxnSp>
      <p:sp>
        <p:nvSpPr>
          <p:cNvPr id="387" name="Google Shape;387;p32"/>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sp>
        <p:nvSpPr>
          <p:cNvPr id="388" name="Google Shape;388;p32"/>
          <p:cNvSpPr txBox="1"/>
          <p:nvPr/>
        </p:nvSpPr>
        <p:spPr>
          <a:xfrm>
            <a:off x="7305273" y="3327225"/>
            <a:ext cx="12024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6B26B"/>
                </a:solidFill>
                <a:latin typeface="Caveat"/>
                <a:ea typeface="Caveat"/>
                <a:cs typeface="Caveat"/>
                <a:sym typeface="Caveat"/>
              </a:rPr>
              <a:t>Le plan est terminé</a:t>
            </a:r>
            <a:endParaRPr b="1" sz="1200">
              <a:solidFill>
                <a:srgbClr val="F6B26B"/>
              </a:solidFill>
              <a:latin typeface="Caveat"/>
              <a:ea typeface="Caveat"/>
              <a:cs typeface="Caveat"/>
              <a:sym typeface="Caveat"/>
            </a:endParaRPr>
          </a:p>
          <a:p>
            <a:pPr indent="0" lvl="0" marL="0" rtl="0" algn="ctr">
              <a:spcBef>
                <a:spcPts val="0"/>
              </a:spcBef>
              <a:spcAft>
                <a:spcPts val="0"/>
              </a:spcAft>
              <a:buNone/>
            </a:pPr>
            <a:r>
              <a:rPr b="1" lang="fr" sz="1200">
                <a:solidFill>
                  <a:srgbClr val="F6B26B"/>
                </a:solidFill>
                <a:latin typeface="Caveat"/>
                <a:ea typeface="Caveat"/>
                <a:cs typeface="Caveat"/>
                <a:sym typeface="Caveat"/>
              </a:rPr>
              <a:t>FINISH Step</a:t>
            </a:r>
            <a:endParaRPr b="1" sz="1200">
              <a:solidFill>
                <a:srgbClr val="F6B26B"/>
              </a:solidFill>
              <a:latin typeface="Caveat"/>
              <a:ea typeface="Caveat"/>
              <a:cs typeface="Caveat"/>
              <a:sym typeface="Caveat"/>
            </a:endParaRPr>
          </a:p>
        </p:txBody>
      </p:sp>
      <p:cxnSp>
        <p:nvCxnSpPr>
          <p:cNvPr id="389" name="Google Shape;389;p32"/>
          <p:cNvCxnSpPr>
            <a:stCxn id="382" idx="1"/>
            <a:endCxn id="374" idx="2"/>
          </p:cNvCxnSpPr>
          <p:nvPr/>
        </p:nvCxnSpPr>
        <p:spPr>
          <a:xfrm flipH="1">
            <a:off x="3155725" y="2411388"/>
            <a:ext cx="3618000" cy="475200"/>
          </a:xfrm>
          <a:prstGeom prst="bentConnector4">
            <a:avLst>
              <a:gd fmla="val 38025" name="adj1"/>
              <a:gd fmla="val 194452" name="adj2"/>
            </a:avLst>
          </a:prstGeom>
          <a:noFill/>
          <a:ln cap="flat" cmpd="sng" w="19050">
            <a:solidFill>
              <a:srgbClr val="FF0000"/>
            </a:solidFill>
            <a:prstDash val="dot"/>
            <a:round/>
            <a:headEnd len="med" w="med" type="none"/>
            <a:tailEnd len="med" w="med" type="triangle"/>
          </a:ln>
        </p:spPr>
      </p:cxnSp>
      <p:sp>
        <p:nvSpPr>
          <p:cNvPr id="390" name="Google Shape;390;p32"/>
          <p:cNvSpPr txBox="1"/>
          <p:nvPr/>
        </p:nvSpPr>
        <p:spPr>
          <a:xfrm>
            <a:off x="5120800" y="1776588"/>
            <a:ext cx="1315500" cy="592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FF0000"/>
                </a:solidFill>
                <a:latin typeface="Caveat"/>
                <a:ea typeface="Caveat"/>
                <a:cs typeface="Caveat"/>
                <a:sym typeface="Caveat"/>
              </a:rPr>
              <a:t>Boucle d'autocorrection</a:t>
            </a:r>
            <a:endParaRPr b="1" sz="1600">
              <a:solidFill>
                <a:srgbClr val="FF0000"/>
              </a:solidFill>
              <a:latin typeface="Caveat"/>
              <a:ea typeface="Caveat"/>
              <a:cs typeface="Caveat"/>
              <a:sym typeface="Caveat"/>
            </a:endParaRPr>
          </a:p>
        </p:txBody>
      </p:sp>
      <p:sp>
        <p:nvSpPr>
          <p:cNvPr id="391" name="Google Shape;391;p32"/>
          <p:cNvSpPr txBox="1"/>
          <p:nvPr/>
        </p:nvSpPr>
        <p:spPr>
          <a:xfrm>
            <a:off x="7570275" y="1527371"/>
            <a:ext cx="14364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2"/>
                </a:solidFill>
                <a:latin typeface="Caveat"/>
                <a:ea typeface="Caveat"/>
                <a:cs typeface="Caveat"/>
                <a:sym typeface="Caveat"/>
              </a:rPr>
              <a:t>Vérifier la qualité de sortie de l'outil</a:t>
            </a:r>
            <a:endParaRPr b="1" sz="1600">
              <a:solidFill>
                <a:schemeClr val="dk2"/>
              </a:solidFill>
              <a:latin typeface="Caveat"/>
              <a:ea typeface="Caveat"/>
              <a:cs typeface="Caveat"/>
              <a:sym typeface="Caveat"/>
            </a:endParaRPr>
          </a:p>
        </p:txBody>
      </p:sp>
      <p:cxnSp>
        <p:nvCxnSpPr>
          <p:cNvPr id="392" name="Google Shape;392;p32"/>
          <p:cNvCxnSpPr>
            <a:stCxn id="376" idx="3"/>
          </p:cNvCxnSpPr>
          <p:nvPr/>
        </p:nvCxnSpPr>
        <p:spPr>
          <a:xfrm>
            <a:off x="7060252" y="1222837"/>
            <a:ext cx="396600" cy="888600"/>
          </a:xfrm>
          <a:prstGeom prst="bentConnector2">
            <a:avLst/>
          </a:prstGeom>
          <a:noFill/>
          <a:ln cap="flat" cmpd="sng" w="19050">
            <a:solidFill>
              <a:srgbClr val="93C47D"/>
            </a:solidFill>
            <a:prstDash val="solid"/>
            <a:round/>
            <a:headEnd len="med" w="med" type="triangle"/>
            <a:tailEnd len="med" w="med" type="none"/>
          </a:ln>
        </p:spPr>
      </p:cxnSp>
      <p:cxnSp>
        <p:nvCxnSpPr>
          <p:cNvPr id="393" name="Google Shape;393;p32"/>
          <p:cNvCxnSpPr>
            <a:stCxn id="383" idx="0"/>
            <a:endCxn id="376" idx="2"/>
          </p:cNvCxnSpPr>
          <p:nvPr/>
        </p:nvCxnSpPr>
        <p:spPr>
          <a:xfrm flipH="1" rot="5400000">
            <a:off x="6324250" y="1440438"/>
            <a:ext cx="753900" cy="780300"/>
          </a:xfrm>
          <a:prstGeom prst="bentConnector3">
            <a:avLst>
              <a:gd fmla="val 49997" name="adj1"/>
            </a:avLst>
          </a:prstGeom>
          <a:noFill/>
          <a:ln cap="flat" cmpd="sng" w="19050">
            <a:solidFill>
              <a:srgbClr val="93C47D"/>
            </a:solidFill>
            <a:prstDash val="solid"/>
            <a:round/>
            <a:headEnd len="med" w="med" type="triangle"/>
            <a:tailEnd len="med" w="med" type="none"/>
          </a:ln>
        </p:spPr>
      </p:cxnSp>
      <p:sp>
        <p:nvSpPr>
          <p:cNvPr id="394" name="Google Shape;394;p32"/>
          <p:cNvSpPr txBox="1"/>
          <p:nvPr/>
        </p:nvSpPr>
        <p:spPr>
          <a:xfrm>
            <a:off x="7124454" y="801695"/>
            <a:ext cx="1338300" cy="5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93C47D"/>
                </a:solidFill>
                <a:latin typeface="Caveat"/>
                <a:ea typeface="Caveat"/>
                <a:cs typeface="Caveat"/>
                <a:sym typeface="Caveat"/>
              </a:rPr>
              <a:t>Sortie de l'outil prête</a:t>
            </a:r>
            <a:endParaRPr b="1" sz="1600">
              <a:solidFill>
                <a:srgbClr val="93C47D"/>
              </a:solidFill>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3" title="chat.png"/>
          <p:cNvPicPr preferRelativeResize="0"/>
          <p:nvPr/>
        </p:nvPicPr>
        <p:blipFill>
          <a:blip r:embed="rId3">
            <a:alphaModFix/>
          </a:blip>
          <a:stretch>
            <a:fillRect/>
          </a:stretch>
        </p:blipFill>
        <p:spPr>
          <a:xfrm>
            <a:off x="507740" y="94125"/>
            <a:ext cx="461700" cy="461700"/>
          </a:xfrm>
          <a:prstGeom prst="rect">
            <a:avLst/>
          </a:prstGeom>
          <a:noFill/>
          <a:ln>
            <a:noFill/>
          </a:ln>
        </p:spPr>
      </p:pic>
      <p:sp>
        <p:nvSpPr>
          <p:cNvPr id="400" name="Google Shape;400;p33"/>
          <p:cNvSpPr/>
          <p:nvPr/>
        </p:nvSpPr>
        <p:spPr>
          <a:xfrm>
            <a:off x="89775" y="786875"/>
            <a:ext cx="4071300" cy="2750700"/>
          </a:xfrm>
          <a:prstGeom prst="roundRect">
            <a:avLst>
              <a:gd fmla="val 16667" name="adj"/>
            </a:avLst>
          </a:prstGeom>
          <a:solidFill>
            <a:schemeClr val="lt1"/>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3"/>
          <p:cNvSpPr txBox="1"/>
          <p:nvPr/>
        </p:nvSpPr>
        <p:spPr>
          <a:xfrm>
            <a:off x="926475" y="566489"/>
            <a:ext cx="24915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Caveat"/>
                <a:ea typeface="Caveat"/>
                <a:cs typeface="Caveat"/>
                <a:sym typeface="Caveat"/>
              </a:rPr>
              <a:t>Désambiguïsation et Planification</a:t>
            </a:r>
            <a:endParaRPr b="1" sz="1500">
              <a:solidFill>
                <a:schemeClr val="accent1"/>
              </a:solidFill>
              <a:latin typeface="Caveat"/>
              <a:ea typeface="Caveat"/>
              <a:cs typeface="Caveat"/>
              <a:sym typeface="Caveat"/>
            </a:endParaRPr>
          </a:p>
        </p:txBody>
      </p:sp>
      <p:sp>
        <p:nvSpPr>
          <p:cNvPr id="402" name="Google Shape;402;p33"/>
          <p:cNvSpPr/>
          <p:nvPr/>
        </p:nvSpPr>
        <p:spPr>
          <a:xfrm>
            <a:off x="1047985" y="4026061"/>
            <a:ext cx="14364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veat"/>
                <a:ea typeface="Caveat"/>
                <a:cs typeface="Caveat"/>
                <a:sym typeface="Caveat"/>
              </a:rPr>
              <a:t>Réponse finale à l'utilisateur</a:t>
            </a:r>
            <a:endParaRPr b="1">
              <a:latin typeface="Caveat"/>
              <a:ea typeface="Caveat"/>
              <a:cs typeface="Caveat"/>
              <a:sym typeface="Caveat"/>
            </a:endParaRPr>
          </a:p>
        </p:txBody>
      </p:sp>
      <p:sp>
        <p:nvSpPr>
          <p:cNvPr id="403" name="Google Shape;403;p33"/>
          <p:cNvSpPr/>
          <p:nvPr/>
        </p:nvSpPr>
        <p:spPr>
          <a:xfrm>
            <a:off x="5015775" y="274175"/>
            <a:ext cx="3990900" cy="2699100"/>
          </a:xfrm>
          <a:prstGeom prst="roundRect">
            <a:avLst>
              <a:gd fmla="val 16667" name="adj"/>
            </a:avLst>
          </a:prstGeom>
          <a:solidFill>
            <a:schemeClr val="lt1"/>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33"/>
          <p:cNvSpPr txBox="1"/>
          <p:nvPr/>
        </p:nvSpPr>
        <p:spPr>
          <a:xfrm>
            <a:off x="6220075" y="37125"/>
            <a:ext cx="14982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6AA84F"/>
                </a:solidFill>
                <a:latin typeface="Caveat"/>
                <a:ea typeface="Caveat"/>
                <a:cs typeface="Caveat"/>
                <a:sym typeface="Caveat"/>
              </a:rPr>
              <a:t>Itération Cognitive</a:t>
            </a:r>
            <a:endParaRPr b="1" sz="1500">
              <a:solidFill>
                <a:srgbClr val="6AA84F"/>
              </a:solidFill>
              <a:latin typeface="Caveat"/>
              <a:ea typeface="Caveat"/>
              <a:cs typeface="Caveat"/>
              <a:sym typeface="Caveat"/>
            </a:endParaRPr>
          </a:p>
        </p:txBody>
      </p:sp>
      <p:sp>
        <p:nvSpPr>
          <p:cNvPr id="405" name="Google Shape;405;p33"/>
          <p:cNvSpPr/>
          <p:nvPr/>
        </p:nvSpPr>
        <p:spPr>
          <a:xfrm>
            <a:off x="5094400" y="3604950"/>
            <a:ext cx="2200800" cy="1368000"/>
          </a:xfrm>
          <a:prstGeom prst="roundRect">
            <a:avLst>
              <a:gd fmla="val 16667" name="adj"/>
            </a:avLst>
          </a:prstGeom>
          <a:solidFill>
            <a:schemeClr val="lt1"/>
          </a:solid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33"/>
          <p:cNvSpPr txBox="1"/>
          <p:nvPr/>
        </p:nvSpPr>
        <p:spPr>
          <a:xfrm>
            <a:off x="5759125" y="3396525"/>
            <a:ext cx="9660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E69138"/>
                </a:solidFill>
                <a:latin typeface="Caveat"/>
                <a:ea typeface="Caveat"/>
                <a:cs typeface="Caveat"/>
                <a:sym typeface="Caveat"/>
              </a:rPr>
              <a:t>Finalisation</a:t>
            </a:r>
            <a:endParaRPr b="1" sz="1500">
              <a:solidFill>
                <a:srgbClr val="E69138"/>
              </a:solidFill>
              <a:latin typeface="Caveat"/>
              <a:ea typeface="Caveat"/>
              <a:cs typeface="Caveat"/>
              <a:sym typeface="Caveat"/>
            </a:endParaRPr>
          </a:p>
        </p:txBody>
      </p:sp>
      <p:sp>
        <p:nvSpPr>
          <p:cNvPr id="407" name="Google Shape;407;p33"/>
          <p:cNvSpPr/>
          <p:nvPr/>
        </p:nvSpPr>
        <p:spPr>
          <a:xfrm>
            <a:off x="5505900" y="4235275"/>
            <a:ext cx="1338300" cy="5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Stratège</a:t>
            </a:r>
            <a:endParaRPr b="1" sz="1000">
              <a:latin typeface="Caveat"/>
              <a:ea typeface="Caveat"/>
              <a:cs typeface="Caveat"/>
              <a:sym typeface="Caveat"/>
            </a:endParaRPr>
          </a:p>
        </p:txBody>
      </p:sp>
      <p:pic>
        <p:nvPicPr>
          <p:cNvPr id="408" name="Google Shape;408;p33" title="robot-icon.png"/>
          <p:cNvPicPr preferRelativeResize="0"/>
          <p:nvPr/>
        </p:nvPicPr>
        <p:blipFill>
          <a:blip r:embed="rId4">
            <a:alphaModFix/>
          </a:blip>
          <a:stretch>
            <a:fillRect/>
          </a:stretch>
        </p:blipFill>
        <p:spPr>
          <a:xfrm>
            <a:off x="5574694" y="4281896"/>
            <a:ext cx="407700" cy="407700"/>
          </a:xfrm>
          <a:prstGeom prst="rect">
            <a:avLst/>
          </a:prstGeom>
          <a:noFill/>
          <a:ln>
            <a:noFill/>
          </a:ln>
        </p:spPr>
      </p:pic>
      <p:sp>
        <p:nvSpPr>
          <p:cNvPr id="409" name="Google Shape;409;p33"/>
          <p:cNvSpPr txBox="1"/>
          <p:nvPr/>
        </p:nvSpPr>
        <p:spPr>
          <a:xfrm>
            <a:off x="5015782" y="3731987"/>
            <a:ext cx="233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Synthétise et génère la réponse finale</a:t>
            </a:r>
            <a:endParaRPr sz="1800">
              <a:solidFill>
                <a:schemeClr val="dk2"/>
              </a:solidFill>
            </a:endParaRPr>
          </a:p>
        </p:txBody>
      </p:sp>
      <p:sp>
        <p:nvSpPr>
          <p:cNvPr id="410" name="Google Shape;410;p33"/>
          <p:cNvSpPr/>
          <p:nvPr/>
        </p:nvSpPr>
        <p:spPr>
          <a:xfrm>
            <a:off x="391275" y="1426268"/>
            <a:ext cx="13383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Gardien</a:t>
            </a:r>
            <a:endParaRPr b="1" sz="1000">
              <a:latin typeface="Caveat"/>
              <a:ea typeface="Caveat"/>
              <a:cs typeface="Caveat"/>
              <a:sym typeface="Caveat"/>
            </a:endParaRPr>
          </a:p>
        </p:txBody>
      </p:sp>
      <p:pic>
        <p:nvPicPr>
          <p:cNvPr id="411" name="Google Shape;411;p33" title="robot-icon.png"/>
          <p:cNvPicPr preferRelativeResize="0"/>
          <p:nvPr/>
        </p:nvPicPr>
        <p:blipFill>
          <a:blip r:embed="rId4">
            <a:alphaModFix/>
          </a:blip>
          <a:stretch>
            <a:fillRect/>
          </a:stretch>
        </p:blipFill>
        <p:spPr>
          <a:xfrm>
            <a:off x="485286" y="1433693"/>
            <a:ext cx="407700" cy="407700"/>
          </a:xfrm>
          <a:prstGeom prst="rect">
            <a:avLst/>
          </a:prstGeom>
          <a:noFill/>
          <a:ln>
            <a:noFill/>
          </a:ln>
        </p:spPr>
      </p:pic>
      <p:cxnSp>
        <p:nvCxnSpPr>
          <p:cNvPr id="412" name="Google Shape;412;p33"/>
          <p:cNvCxnSpPr>
            <a:stCxn id="399" idx="2"/>
          </p:cNvCxnSpPr>
          <p:nvPr/>
        </p:nvCxnSpPr>
        <p:spPr>
          <a:xfrm>
            <a:off x="738589" y="555825"/>
            <a:ext cx="81300" cy="533400"/>
          </a:xfrm>
          <a:prstGeom prst="straightConnector1">
            <a:avLst/>
          </a:prstGeom>
          <a:noFill/>
          <a:ln cap="flat" cmpd="sng" w="9525">
            <a:solidFill>
              <a:schemeClr val="dk2"/>
            </a:solidFill>
            <a:prstDash val="solid"/>
            <a:round/>
            <a:headEnd len="med" w="med" type="none"/>
            <a:tailEnd len="med" w="med" type="triangle"/>
          </a:ln>
        </p:spPr>
      </p:cxnSp>
      <p:sp>
        <p:nvSpPr>
          <p:cNvPr id="413" name="Google Shape;413;p33"/>
          <p:cNvSpPr txBox="1"/>
          <p:nvPr/>
        </p:nvSpPr>
        <p:spPr>
          <a:xfrm>
            <a:off x="180937" y="1085325"/>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Vérifier le contexte de la question</a:t>
            </a:r>
            <a:endParaRPr sz="1800">
              <a:solidFill>
                <a:schemeClr val="dk2"/>
              </a:solidFill>
            </a:endParaRPr>
          </a:p>
        </p:txBody>
      </p:sp>
      <p:sp>
        <p:nvSpPr>
          <p:cNvPr id="414" name="Google Shape;414;p33"/>
          <p:cNvSpPr/>
          <p:nvPr/>
        </p:nvSpPr>
        <p:spPr>
          <a:xfrm>
            <a:off x="2289100" y="2424788"/>
            <a:ext cx="17331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Planificateur</a:t>
            </a:r>
            <a:endParaRPr b="1" sz="1000">
              <a:latin typeface="Caveat"/>
              <a:ea typeface="Caveat"/>
              <a:cs typeface="Caveat"/>
              <a:sym typeface="Caveat"/>
            </a:endParaRPr>
          </a:p>
        </p:txBody>
      </p:sp>
      <p:pic>
        <p:nvPicPr>
          <p:cNvPr id="415" name="Google Shape;415;p33" title="robot-icon.png"/>
          <p:cNvPicPr preferRelativeResize="0"/>
          <p:nvPr/>
        </p:nvPicPr>
        <p:blipFill>
          <a:blip r:embed="rId4">
            <a:alphaModFix/>
          </a:blip>
          <a:stretch>
            <a:fillRect/>
          </a:stretch>
        </p:blipFill>
        <p:spPr>
          <a:xfrm>
            <a:off x="2411050" y="2451788"/>
            <a:ext cx="407700" cy="407700"/>
          </a:xfrm>
          <a:prstGeom prst="rect">
            <a:avLst/>
          </a:prstGeom>
          <a:noFill/>
          <a:ln>
            <a:noFill/>
          </a:ln>
        </p:spPr>
      </p:pic>
      <p:sp>
        <p:nvSpPr>
          <p:cNvPr id="416" name="Google Shape;416;p33"/>
          <p:cNvSpPr/>
          <p:nvPr/>
        </p:nvSpPr>
        <p:spPr>
          <a:xfrm>
            <a:off x="5562052" y="991987"/>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Exécuteur</a:t>
            </a:r>
            <a:endParaRPr b="1" sz="1000">
              <a:latin typeface="Caveat"/>
              <a:ea typeface="Caveat"/>
              <a:cs typeface="Caveat"/>
              <a:sym typeface="Caveat"/>
            </a:endParaRPr>
          </a:p>
        </p:txBody>
      </p:sp>
      <p:pic>
        <p:nvPicPr>
          <p:cNvPr id="417" name="Google Shape;417;p33" title="robot-icon.png"/>
          <p:cNvPicPr preferRelativeResize="0"/>
          <p:nvPr/>
        </p:nvPicPr>
        <p:blipFill>
          <a:blip r:embed="rId4">
            <a:alphaModFix/>
          </a:blip>
          <a:stretch>
            <a:fillRect/>
          </a:stretch>
        </p:blipFill>
        <p:spPr>
          <a:xfrm>
            <a:off x="5660725" y="1007757"/>
            <a:ext cx="407700" cy="407700"/>
          </a:xfrm>
          <a:prstGeom prst="rect">
            <a:avLst/>
          </a:prstGeom>
          <a:noFill/>
          <a:ln>
            <a:noFill/>
          </a:ln>
        </p:spPr>
      </p:pic>
      <p:cxnSp>
        <p:nvCxnSpPr>
          <p:cNvPr id="418" name="Google Shape;418;p33"/>
          <p:cNvCxnSpPr>
            <a:stCxn id="410" idx="2"/>
          </p:cNvCxnSpPr>
          <p:nvPr/>
        </p:nvCxnSpPr>
        <p:spPr>
          <a:xfrm>
            <a:off x="1060425" y="1887968"/>
            <a:ext cx="385200" cy="2078700"/>
          </a:xfrm>
          <a:prstGeom prst="straightConnector1">
            <a:avLst/>
          </a:prstGeom>
          <a:noFill/>
          <a:ln cap="flat" cmpd="sng" w="19050">
            <a:solidFill>
              <a:srgbClr val="FF0000"/>
            </a:solidFill>
            <a:prstDash val="dot"/>
            <a:round/>
            <a:headEnd len="med" w="med" type="none"/>
            <a:tailEnd len="med" w="med" type="triangle"/>
          </a:ln>
        </p:spPr>
      </p:cxnSp>
      <p:sp>
        <p:nvSpPr>
          <p:cNvPr id="419" name="Google Shape;419;p33"/>
          <p:cNvSpPr txBox="1"/>
          <p:nvPr/>
        </p:nvSpPr>
        <p:spPr>
          <a:xfrm>
            <a:off x="138025" y="2496925"/>
            <a:ext cx="20163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La requête est ambiguë</a:t>
            </a:r>
            <a:endParaRPr b="1" sz="1200">
              <a:solidFill>
                <a:srgbClr val="FF0000"/>
              </a:solidFill>
              <a:highlight>
                <a:schemeClr val="lt1"/>
              </a:highlight>
              <a:latin typeface="Caveat"/>
              <a:ea typeface="Caveat"/>
              <a:cs typeface="Caveat"/>
              <a:sym typeface="Caveat"/>
            </a:endParaRPr>
          </a:p>
          <a:p>
            <a:pPr indent="0" lvl="0" marL="0" rtl="0" algn="ctr">
              <a:spcBef>
                <a:spcPts val="0"/>
              </a:spcBef>
              <a:spcAft>
                <a:spcPts val="0"/>
              </a:spcAft>
              <a:buNone/>
            </a:pPr>
            <a:r>
              <a:rPr b="1" lang="fr" sz="1200">
                <a:solidFill>
                  <a:srgbClr val="FF0000"/>
                </a:solidFill>
                <a:highlight>
                  <a:schemeClr val="lt1"/>
                </a:highlight>
                <a:latin typeface="Caveat"/>
                <a:ea typeface="Caveat"/>
                <a:cs typeface="Caveat"/>
                <a:sym typeface="Caveat"/>
              </a:rPr>
              <a:t>Clarification nécessaire</a:t>
            </a:r>
            <a:endParaRPr b="1" sz="1200">
              <a:solidFill>
                <a:srgbClr val="FF0000"/>
              </a:solidFill>
              <a:highlight>
                <a:schemeClr val="lt1"/>
              </a:highlight>
              <a:latin typeface="Caveat"/>
              <a:ea typeface="Caveat"/>
              <a:cs typeface="Caveat"/>
              <a:sym typeface="Caveat"/>
            </a:endParaRPr>
          </a:p>
        </p:txBody>
      </p:sp>
      <p:cxnSp>
        <p:nvCxnSpPr>
          <p:cNvPr id="420" name="Google Shape;420;p33"/>
          <p:cNvCxnSpPr>
            <a:stCxn id="410" idx="3"/>
            <a:endCxn id="415" idx="0"/>
          </p:cNvCxnSpPr>
          <p:nvPr/>
        </p:nvCxnSpPr>
        <p:spPr>
          <a:xfrm>
            <a:off x="1729575" y="1657118"/>
            <a:ext cx="885300" cy="794700"/>
          </a:xfrm>
          <a:prstGeom prst="bentConnector2">
            <a:avLst/>
          </a:prstGeom>
          <a:noFill/>
          <a:ln cap="flat" cmpd="sng" w="19050">
            <a:solidFill>
              <a:srgbClr val="6D9EEB"/>
            </a:solidFill>
            <a:prstDash val="solid"/>
            <a:round/>
            <a:headEnd len="med" w="med" type="none"/>
            <a:tailEnd len="med" w="med" type="triangle"/>
          </a:ln>
        </p:spPr>
      </p:cxnSp>
      <p:sp>
        <p:nvSpPr>
          <p:cNvPr id="421" name="Google Shape;421;p33"/>
          <p:cNvSpPr txBox="1"/>
          <p:nvPr/>
        </p:nvSpPr>
        <p:spPr>
          <a:xfrm>
            <a:off x="2289100" y="1318550"/>
            <a:ext cx="1014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La requête est spécifique</a:t>
            </a:r>
            <a:endParaRPr sz="1800">
              <a:solidFill>
                <a:schemeClr val="dk2"/>
              </a:solidFill>
            </a:endParaRPr>
          </a:p>
        </p:txBody>
      </p:sp>
      <p:sp>
        <p:nvSpPr>
          <p:cNvPr id="422" name="Google Shape;422;p33"/>
          <p:cNvSpPr/>
          <p:nvPr/>
        </p:nvSpPr>
        <p:spPr>
          <a:xfrm>
            <a:off x="6773725" y="2180538"/>
            <a:ext cx="14982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Caveat"/>
                <a:ea typeface="Caveat"/>
                <a:cs typeface="Caveat"/>
                <a:sym typeface="Caveat"/>
              </a:rPr>
              <a:t>        </a:t>
            </a:r>
            <a:r>
              <a:rPr b="1" lang="fr" sz="1800">
                <a:latin typeface="Caveat"/>
                <a:ea typeface="Caveat"/>
                <a:cs typeface="Caveat"/>
                <a:sym typeface="Caveat"/>
              </a:rPr>
              <a:t>Auditeur</a:t>
            </a:r>
            <a:endParaRPr b="1" sz="1000">
              <a:latin typeface="Caveat"/>
              <a:ea typeface="Caveat"/>
              <a:cs typeface="Caveat"/>
              <a:sym typeface="Caveat"/>
            </a:endParaRPr>
          </a:p>
        </p:txBody>
      </p:sp>
      <p:pic>
        <p:nvPicPr>
          <p:cNvPr id="423" name="Google Shape;423;p33" title="robot-icon.png"/>
          <p:cNvPicPr preferRelativeResize="0"/>
          <p:nvPr/>
        </p:nvPicPr>
        <p:blipFill>
          <a:blip r:embed="rId4">
            <a:alphaModFix/>
          </a:blip>
          <a:stretch>
            <a:fillRect/>
          </a:stretch>
        </p:blipFill>
        <p:spPr>
          <a:xfrm>
            <a:off x="6887500" y="2207538"/>
            <a:ext cx="407700" cy="407700"/>
          </a:xfrm>
          <a:prstGeom prst="rect">
            <a:avLst/>
          </a:prstGeom>
          <a:noFill/>
          <a:ln>
            <a:noFill/>
          </a:ln>
        </p:spPr>
      </p:pic>
      <p:sp>
        <p:nvSpPr>
          <p:cNvPr id="424" name="Google Shape;424;p33"/>
          <p:cNvSpPr txBox="1"/>
          <p:nvPr/>
        </p:nvSpPr>
        <p:spPr>
          <a:xfrm>
            <a:off x="5345900" y="589588"/>
            <a:ext cx="193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Exécuter l'outil suivant du plan</a:t>
            </a:r>
            <a:endParaRPr b="1" sz="1200">
              <a:solidFill>
                <a:schemeClr val="dk1"/>
              </a:solidFill>
              <a:latin typeface="Caveat"/>
              <a:ea typeface="Caveat"/>
              <a:cs typeface="Caveat"/>
              <a:sym typeface="Caveat"/>
            </a:endParaRPr>
          </a:p>
        </p:txBody>
      </p:sp>
      <p:cxnSp>
        <p:nvCxnSpPr>
          <p:cNvPr id="425" name="Google Shape;425;p33"/>
          <p:cNvCxnSpPr>
            <a:stCxn id="414" idx="3"/>
            <a:endCxn id="416" idx="1"/>
          </p:cNvCxnSpPr>
          <p:nvPr/>
        </p:nvCxnSpPr>
        <p:spPr>
          <a:xfrm flipH="1" rot="10800000">
            <a:off x="4022200" y="1222838"/>
            <a:ext cx="1539900" cy="1432800"/>
          </a:xfrm>
          <a:prstGeom prst="bentConnector3">
            <a:avLst>
              <a:gd fmla="val 49998" name="adj1"/>
            </a:avLst>
          </a:prstGeom>
          <a:noFill/>
          <a:ln cap="flat" cmpd="sng" w="19050">
            <a:solidFill>
              <a:srgbClr val="93C47D"/>
            </a:solidFill>
            <a:prstDash val="solid"/>
            <a:round/>
            <a:headEnd len="med" w="med" type="none"/>
            <a:tailEnd len="med" w="med" type="triangle"/>
          </a:ln>
        </p:spPr>
      </p:cxnSp>
      <p:cxnSp>
        <p:nvCxnSpPr>
          <p:cNvPr id="426" name="Google Shape;426;p33"/>
          <p:cNvCxnSpPr>
            <a:endCxn id="407" idx="3"/>
          </p:cNvCxnSpPr>
          <p:nvPr/>
        </p:nvCxnSpPr>
        <p:spPr>
          <a:xfrm rot="5400000">
            <a:off x="6397050" y="3069775"/>
            <a:ext cx="1908900" cy="1014600"/>
          </a:xfrm>
          <a:prstGeom prst="bentConnector2">
            <a:avLst/>
          </a:prstGeom>
          <a:noFill/>
          <a:ln cap="flat" cmpd="sng" w="19050">
            <a:solidFill>
              <a:srgbClr val="F6B26B"/>
            </a:solidFill>
            <a:prstDash val="solid"/>
            <a:round/>
            <a:headEnd len="med" w="med" type="none"/>
            <a:tailEnd len="med" w="med" type="triangle"/>
          </a:ln>
        </p:spPr>
      </p:cxnSp>
      <p:sp>
        <p:nvSpPr>
          <p:cNvPr id="427" name="Google Shape;427;p33"/>
          <p:cNvSpPr txBox="1"/>
          <p:nvPr/>
        </p:nvSpPr>
        <p:spPr>
          <a:xfrm>
            <a:off x="2898813" y="1841400"/>
            <a:ext cx="120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1"/>
                </a:solidFill>
                <a:latin typeface="Caveat"/>
                <a:ea typeface="Caveat"/>
                <a:cs typeface="Caveat"/>
                <a:sym typeface="Caveat"/>
              </a:rPr>
              <a:t>Créer un plan en plusieurs étapes</a:t>
            </a:r>
            <a:endParaRPr b="1" sz="1800">
              <a:solidFill>
                <a:schemeClr val="dk2"/>
              </a:solidFill>
            </a:endParaRPr>
          </a:p>
        </p:txBody>
      </p:sp>
      <p:sp>
        <p:nvSpPr>
          <p:cNvPr id="428" name="Google Shape;428;p33"/>
          <p:cNvSpPr txBox="1"/>
          <p:nvPr/>
        </p:nvSpPr>
        <p:spPr>
          <a:xfrm>
            <a:off x="7305273" y="3327225"/>
            <a:ext cx="12024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rgbClr val="F6B26B"/>
                </a:solidFill>
                <a:latin typeface="Caveat"/>
                <a:ea typeface="Caveat"/>
                <a:cs typeface="Caveat"/>
                <a:sym typeface="Caveat"/>
              </a:rPr>
              <a:t>Le plan est terminé</a:t>
            </a:r>
            <a:endParaRPr b="1" sz="1200">
              <a:solidFill>
                <a:srgbClr val="F6B26B"/>
              </a:solidFill>
              <a:latin typeface="Caveat"/>
              <a:ea typeface="Caveat"/>
              <a:cs typeface="Caveat"/>
              <a:sym typeface="Caveat"/>
            </a:endParaRPr>
          </a:p>
          <a:p>
            <a:pPr indent="0" lvl="0" marL="0" rtl="0" algn="ctr">
              <a:spcBef>
                <a:spcPts val="0"/>
              </a:spcBef>
              <a:spcAft>
                <a:spcPts val="0"/>
              </a:spcAft>
              <a:buNone/>
            </a:pPr>
            <a:r>
              <a:rPr b="1" lang="fr" sz="1200">
                <a:solidFill>
                  <a:srgbClr val="F6B26B"/>
                </a:solidFill>
                <a:latin typeface="Caveat"/>
                <a:ea typeface="Caveat"/>
                <a:cs typeface="Caveat"/>
                <a:sym typeface="Caveat"/>
              </a:rPr>
              <a:t>FINISH Step</a:t>
            </a:r>
            <a:endParaRPr b="1" sz="1200">
              <a:solidFill>
                <a:srgbClr val="F6B26B"/>
              </a:solidFill>
              <a:latin typeface="Caveat"/>
              <a:ea typeface="Caveat"/>
              <a:cs typeface="Caveat"/>
              <a:sym typeface="Caveat"/>
            </a:endParaRPr>
          </a:p>
        </p:txBody>
      </p:sp>
      <p:cxnSp>
        <p:nvCxnSpPr>
          <p:cNvPr id="429" name="Google Shape;429;p33"/>
          <p:cNvCxnSpPr>
            <a:stCxn id="422" idx="1"/>
            <a:endCxn id="414" idx="2"/>
          </p:cNvCxnSpPr>
          <p:nvPr/>
        </p:nvCxnSpPr>
        <p:spPr>
          <a:xfrm flipH="1">
            <a:off x="3155725" y="2411388"/>
            <a:ext cx="3618000" cy="475200"/>
          </a:xfrm>
          <a:prstGeom prst="bentConnector4">
            <a:avLst>
              <a:gd fmla="val 38025" name="adj1"/>
              <a:gd fmla="val 194452" name="adj2"/>
            </a:avLst>
          </a:prstGeom>
          <a:noFill/>
          <a:ln cap="flat" cmpd="sng" w="19050">
            <a:solidFill>
              <a:srgbClr val="FF0000"/>
            </a:solidFill>
            <a:prstDash val="dot"/>
            <a:round/>
            <a:headEnd len="med" w="med" type="none"/>
            <a:tailEnd len="med" w="med" type="triangle"/>
          </a:ln>
        </p:spPr>
      </p:cxnSp>
      <p:cxnSp>
        <p:nvCxnSpPr>
          <p:cNvPr id="430" name="Google Shape;430;p33"/>
          <p:cNvCxnSpPr>
            <a:stCxn id="405" idx="1"/>
            <a:endCxn id="402" idx="3"/>
          </p:cNvCxnSpPr>
          <p:nvPr/>
        </p:nvCxnSpPr>
        <p:spPr>
          <a:xfrm flipH="1">
            <a:off x="2484400" y="4288950"/>
            <a:ext cx="2610000" cy="1200"/>
          </a:xfrm>
          <a:prstGeom prst="bentConnector3">
            <a:avLst>
              <a:gd fmla="val 50000" name="adj1"/>
            </a:avLst>
          </a:prstGeom>
          <a:noFill/>
          <a:ln cap="flat" cmpd="sng" w="19050">
            <a:solidFill>
              <a:srgbClr val="F6B26B"/>
            </a:solidFill>
            <a:prstDash val="solid"/>
            <a:round/>
            <a:headEnd len="med" w="med" type="none"/>
            <a:tailEnd len="med" w="med" type="triangle"/>
          </a:ln>
        </p:spPr>
      </p:cxnSp>
      <p:sp>
        <p:nvSpPr>
          <p:cNvPr id="431" name="Google Shape;431;p33"/>
          <p:cNvSpPr txBox="1"/>
          <p:nvPr/>
        </p:nvSpPr>
        <p:spPr>
          <a:xfrm>
            <a:off x="2789871" y="4222584"/>
            <a:ext cx="22461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2"/>
                </a:solidFill>
                <a:latin typeface="Caveat"/>
                <a:ea typeface="Caveat"/>
                <a:cs typeface="Caveat"/>
                <a:sym typeface="Caveat"/>
              </a:rPr>
              <a:t>Réponse pertinente prête</a:t>
            </a:r>
            <a:endParaRPr b="1" sz="1600">
              <a:solidFill>
                <a:schemeClr val="dk2"/>
              </a:solidFill>
              <a:latin typeface="Caveat"/>
              <a:ea typeface="Caveat"/>
              <a:cs typeface="Caveat"/>
              <a:sym typeface="Caveat"/>
            </a:endParaRPr>
          </a:p>
        </p:txBody>
      </p:sp>
      <p:sp>
        <p:nvSpPr>
          <p:cNvPr id="432" name="Google Shape;432;p33"/>
          <p:cNvSpPr txBox="1"/>
          <p:nvPr/>
        </p:nvSpPr>
        <p:spPr>
          <a:xfrm>
            <a:off x="5120800" y="1776588"/>
            <a:ext cx="1315500" cy="592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FF0000"/>
                </a:solidFill>
                <a:latin typeface="Caveat"/>
                <a:ea typeface="Caveat"/>
                <a:cs typeface="Caveat"/>
                <a:sym typeface="Caveat"/>
              </a:rPr>
              <a:t>Boucle d'autocorrection</a:t>
            </a:r>
            <a:endParaRPr b="1" sz="1600">
              <a:solidFill>
                <a:srgbClr val="FF0000"/>
              </a:solidFill>
              <a:latin typeface="Caveat"/>
              <a:ea typeface="Caveat"/>
              <a:cs typeface="Caveat"/>
              <a:sym typeface="Caveat"/>
            </a:endParaRPr>
          </a:p>
        </p:txBody>
      </p:sp>
      <p:sp>
        <p:nvSpPr>
          <p:cNvPr id="433" name="Google Shape;433;p33"/>
          <p:cNvSpPr txBox="1"/>
          <p:nvPr/>
        </p:nvSpPr>
        <p:spPr>
          <a:xfrm>
            <a:off x="7570275" y="1527371"/>
            <a:ext cx="14364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2"/>
                </a:solidFill>
                <a:latin typeface="Caveat"/>
                <a:ea typeface="Caveat"/>
                <a:cs typeface="Caveat"/>
                <a:sym typeface="Caveat"/>
              </a:rPr>
              <a:t>Vérifier la qualité de sortie de l'outil</a:t>
            </a:r>
            <a:endParaRPr b="1" sz="1600">
              <a:solidFill>
                <a:schemeClr val="dk2"/>
              </a:solidFill>
              <a:latin typeface="Caveat"/>
              <a:ea typeface="Caveat"/>
              <a:cs typeface="Caveat"/>
              <a:sym typeface="Caveat"/>
            </a:endParaRPr>
          </a:p>
        </p:txBody>
      </p:sp>
      <p:cxnSp>
        <p:nvCxnSpPr>
          <p:cNvPr id="434" name="Google Shape;434;p33"/>
          <p:cNvCxnSpPr>
            <a:stCxn id="416" idx="3"/>
          </p:cNvCxnSpPr>
          <p:nvPr/>
        </p:nvCxnSpPr>
        <p:spPr>
          <a:xfrm>
            <a:off x="7060252" y="1222837"/>
            <a:ext cx="396600" cy="888600"/>
          </a:xfrm>
          <a:prstGeom prst="bentConnector2">
            <a:avLst/>
          </a:prstGeom>
          <a:noFill/>
          <a:ln cap="flat" cmpd="sng" w="19050">
            <a:solidFill>
              <a:srgbClr val="93C47D"/>
            </a:solidFill>
            <a:prstDash val="solid"/>
            <a:round/>
            <a:headEnd len="med" w="med" type="triangle"/>
            <a:tailEnd len="med" w="med" type="none"/>
          </a:ln>
        </p:spPr>
      </p:cxnSp>
      <p:cxnSp>
        <p:nvCxnSpPr>
          <p:cNvPr id="435" name="Google Shape;435;p33"/>
          <p:cNvCxnSpPr>
            <a:stCxn id="423" idx="0"/>
            <a:endCxn id="416" idx="2"/>
          </p:cNvCxnSpPr>
          <p:nvPr/>
        </p:nvCxnSpPr>
        <p:spPr>
          <a:xfrm flipH="1" rot="5400000">
            <a:off x="6324250" y="1440438"/>
            <a:ext cx="753900" cy="780300"/>
          </a:xfrm>
          <a:prstGeom prst="bentConnector3">
            <a:avLst>
              <a:gd fmla="val 49997" name="adj1"/>
            </a:avLst>
          </a:prstGeom>
          <a:noFill/>
          <a:ln cap="flat" cmpd="sng" w="19050">
            <a:solidFill>
              <a:srgbClr val="93C47D"/>
            </a:solidFill>
            <a:prstDash val="solid"/>
            <a:round/>
            <a:headEnd len="med" w="med" type="triangle"/>
            <a:tailEnd len="med" w="med" type="none"/>
          </a:ln>
        </p:spPr>
      </p:cxnSp>
      <p:sp>
        <p:nvSpPr>
          <p:cNvPr id="436" name="Google Shape;436;p33"/>
          <p:cNvSpPr txBox="1"/>
          <p:nvPr/>
        </p:nvSpPr>
        <p:spPr>
          <a:xfrm>
            <a:off x="7124454" y="801695"/>
            <a:ext cx="1338300" cy="5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93C47D"/>
                </a:solidFill>
                <a:latin typeface="Caveat"/>
                <a:ea typeface="Caveat"/>
                <a:cs typeface="Caveat"/>
                <a:sym typeface="Caveat"/>
              </a:rPr>
              <a:t>Sortie de l'outil prête</a:t>
            </a:r>
            <a:endParaRPr b="1" sz="1600">
              <a:solidFill>
                <a:srgbClr val="93C47D"/>
              </a:solidFill>
              <a:latin typeface="Caveat"/>
              <a:ea typeface="Caveat"/>
              <a:cs typeface="Caveat"/>
              <a:sym typeface="Cave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4"/>
          <p:cNvSpPr txBox="1"/>
          <p:nvPr>
            <p:ph type="title"/>
          </p:nvPr>
        </p:nvSpPr>
        <p:spPr>
          <a:xfrm>
            <a:off x="311700" y="144100"/>
            <a:ext cx="2753400" cy="7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4020">
                <a:latin typeface="Caveat"/>
                <a:ea typeface="Caveat"/>
                <a:cs typeface="Caveat"/>
                <a:sym typeface="Caveat"/>
              </a:rPr>
              <a:t>Evaluation</a:t>
            </a:r>
            <a:endParaRPr sz="4020">
              <a:latin typeface="Caveat"/>
              <a:ea typeface="Caveat"/>
              <a:cs typeface="Caveat"/>
              <a:sym typeface="Caveat"/>
            </a:endParaRPr>
          </a:p>
        </p:txBody>
      </p:sp>
      <p:sp>
        <p:nvSpPr>
          <p:cNvPr id="442" name="Google Shape;44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txBox="1"/>
          <p:nvPr>
            <p:ph type="title"/>
          </p:nvPr>
        </p:nvSpPr>
        <p:spPr>
          <a:xfrm>
            <a:off x="311700" y="123125"/>
            <a:ext cx="5468700" cy="6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4020">
                <a:latin typeface="Caveat"/>
                <a:ea typeface="Caveat"/>
                <a:cs typeface="Caveat"/>
                <a:sym typeface="Caveat"/>
              </a:rPr>
              <a:t>Stress Tests - Red Teaming</a:t>
            </a:r>
            <a:endParaRPr sz="4020">
              <a:latin typeface="Caveat"/>
              <a:ea typeface="Caveat"/>
              <a:cs typeface="Caveat"/>
              <a:sym typeface="Caveat"/>
            </a:endParaRPr>
          </a:p>
        </p:txBody>
      </p:sp>
      <p:sp>
        <p:nvSpPr>
          <p:cNvPr id="448" name="Google Shape;44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6"/>
          <p:cNvSpPr txBox="1"/>
          <p:nvPr>
            <p:ph type="title"/>
          </p:nvPr>
        </p:nvSpPr>
        <p:spPr>
          <a:xfrm>
            <a:off x="311700" y="95450"/>
            <a:ext cx="2606400" cy="7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4020">
                <a:latin typeface="Caveat"/>
                <a:ea typeface="Caveat"/>
                <a:cs typeface="Caveat"/>
                <a:sym typeface="Caveat"/>
              </a:rPr>
              <a:t>Discussions</a:t>
            </a:r>
            <a:endParaRPr sz="4020">
              <a:latin typeface="Caveat"/>
              <a:ea typeface="Caveat"/>
              <a:cs typeface="Caveat"/>
              <a:sym typeface="Caveat"/>
            </a:endParaRPr>
          </a:p>
        </p:txBody>
      </p:sp>
      <p:sp>
        <p:nvSpPr>
          <p:cNvPr id="454" name="Google Shape;454;p36"/>
          <p:cNvSpPr txBox="1"/>
          <p:nvPr>
            <p:ph idx="1" type="body"/>
          </p:nvPr>
        </p:nvSpPr>
        <p:spPr>
          <a:xfrm>
            <a:off x="311700" y="103002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fr"/>
              <a:t>Possibilit</a:t>
            </a:r>
            <a:r>
              <a:rPr lang="fr"/>
              <a:t>és </a:t>
            </a:r>
            <a:r>
              <a:rPr lang="fr"/>
              <a:t>infinies</a:t>
            </a:r>
            <a:endParaRPr/>
          </a:p>
          <a:p>
            <a:pPr indent="-304165" lvl="1" marL="914400" rtl="0" algn="l">
              <a:spcBef>
                <a:spcPts val="0"/>
              </a:spcBef>
              <a:spcAft>
                <a:spcPts val="0"/>
              </a:spcAft>
              <a:buSzPct val="100000"/>
              <a:buAutoNum type="alphaLcPeriod"/>
            </a:pPr>
            <a:r>
              <a:rPr lang="fr"/>
              <a:t>Customer support (100% autonome)</a:t>
            </a:r>
            <a:endParaRPr/>
          </a:p>
          <a:p>
            <a:pPr indent="-304165" lvl="1" marL="914400" rtl="0" algn="l">
              <a:spcBef>
                <a:spcPts val="0"/>
              </a:spcBef>
              <a:spcAft>
                <a:spcPts val="0"/>
              </a:spcAft>
              <a:buSzPct val="100000"/>
              <a:buAutoNum type="alphaLcPeriod"/>
            </a:pPr>
            <a:r>
              <a:rPr lang="fr"/>
              <a:t>Email &amp; Inbox Manager</a:t>
            </a:r>
            <a:endParaRPr/>
          </a:p>
          <a:p>
            <a:pPr indent="-304165" lvl="1" marL="914400" rtl="0" algn="l">
              <a:spcBef>
                <a:spcPts val="0"/>
              </a:spcBef>
              <a:spcAft>
                <a:spcPts val="0"/>
              </a:spcAft>
              <a:buSzPct val="100000"/>
              <a:buAutoNum type="alphaLcPeriod"/>
            </a:pPr>
            <a:r>
              <a:rPr lang="fr"/>
              <a:t>Agent de recherche de contenu</a:t>
            </a:r>
            <a:endParaRPr/>
          </a:p>
          <a:p>
            <a:pPr indent="-304165" lvl="1" marL="914400" rtl="0" algn="l">
              <a:spcBef>
                <a:spcPts val="0"/>
              </a:spcBef>
              <a:spcAft>
                <a:spcPts val="0"/>
              </a:spcAft>
              <a:buSzPct val="100000"/>
              <a:buAutoNum type="alphaLcPeriod"/>
            </a:pPr>
            <a:r>
              <a:rPr lang="fr"/>
              <a:t>Gestion de projet dynamique (gestion des agendas d'une équipe en fonction de la charge, …)</a:t>
            </a:r>
            <a:endParaRPr/>
          </a:p>
          <a:p>
            <a:pPr indent="-325755" lvl="0" marL="457200" rtl="0" algn="l">
              <a:spcBef>
                <a:spcPts val="0"/>
              </a:spcBef>
              <a:spcAft>
                <a:spcPts val="0"/>
              </a:spcAft>
              <a:buSzPct val="100000"/>
              <a:buAutoNum type="arabicPeriod"/>
            </a:pPr>
            <a:r>
              <a:rPr lang="fr"/>
              <a:t>Limitations </a:t>
            </a:r>
            <a:endParaRPr/>
          </a:p>
          <a:p>
            <a:pPr indent="-304165" lvl="1" marL="914400" rtl="0" algn="l">
              <a:spcBef>
                <a:spcPts val="0"/>
              </a:spcBef>
              <a:spcAft>
                <a:spcPts val="0"/>
              </a:spcAft>
              <a:buSzPct val="100000"/>
              <a:buAutoNum type="alphaLcPeriod"/>
            </a:pPr>
            <a:r>
              <a:rPr lang="fr"/>
              <a:t>Agents= + de </a:t>
            </a:r>
            <a:r>
              <a:rPr lang="fr"/>
              <a:t>calculs</a:t>
            </a:r>
            <a:r>
              <a:rPr lang="fr"/>
              <a:t> -&gt; + consommation de ressources -&gt; surveillance d</a:t>
            </a:r>
            <a:r>
              <a:rPr lang="fr"/>
              <a:t>érives</a:t>
            </a:r>
            <a:r>
              <a:rPr lang="fr"/>
              <a:t> calcul/co</a:t>
            </a:r>
            <a:r>
              <a:rPr lang="fr"/>
              <a:t>ûts</a:t>
            </a:r>
            <a:endParaRPr/>
          </a:p>
          <a:p>
            <a:pPr indent="-304165" lvl="1" marL="914400" rtl="0" algn="l">
              <a:spcBef>
                <a:spcPts val="0"/>
              </a:spcBef>
              <a:spcAft>
                <a:spcPts val="0"/>
              </a:spcAft>
              <a:buSzPct val="100000"/>
              <a:buAutoNum type="alphaLcPeriod"/>
            </a:pPr>
            <a:r>
              <a:rPr lang="fr"/>
              <a:t>Moins prévisible qu'un workflow automatisé - optimisation nécessaire</a:t>
            </a:r>
            <a:endParaRPr/>
          </a:p>
          <a:p>
            <a:pPr indent="-304165" lvl="1" marL="914400" rtl="0" algn="l">
              <a:spcBef>
                <a:spcPts val="0"/>
              </a:spcBef>
              <a:spcAft>
                <a:spcPts val="0"/>
              </a:spcAft>
              <a:buSzPct val="100000"/>
              <a:buAutoNum type="alphaLcPeriod"/>
            </a:pPr>
            <a:r>
              <a:rPr lang="fr"/>
              <a:t>Difficile de mesurer la qualité globale</a:t>
            </a:r>
            <a:endParaRPr/>
          </a:p>
          <a:p>
            <a:pPr indent="-304165" lvl="1" marL="914400" rtl="0" algn="l">
              <a:spcBef>
                <a:spcPts val="0"/>
              </a:spcBef>
              <a:spcAft>
                <a:spcPts val="0"/>
              </a:spcAft>
              <a:buSzPct val="100000"/>
              <a:buAutoNum type="alphaLcPeriod"/>
            </a:pPr>
            <a:r>
              <a:rPr lang="fr"/>
              <a:t>Beaucoup d'étapes peuvent devenir invisibles</a:t>
            </a:r>
            <a:endParaRPr/>
          </a:p>
          <a:p>
            <a:pPr indent="-304165" lvl="1" marL="914400" rtl="0" algn="l">
              <a:spcBef>
                <a:spcPts val="0"/>
              </a:spcBef>
              <a:spcAft>
                <a:spcPts val="0"/>
              </a:spcAft>
              <a:buSzPct val="100000"/>
              <a:buAutoNum type="alphaLcPeriod"/>
            </a:pPr>
            <a:r>
              <a:rPr lang="fr"/>
              <a:t>Confidentialité (on-premise</a:t>
            </a:r>
            <a:r>
              <a:rPr lang="fr"/>
              <a:t>)</a:t>
            </a:r>
            <a:endParaRPr/>
          </a:p>
          <a:p>
            <a:pPr indent="-325755" lvl="0" marL="457200" rtl="0" algn="l">
              <a:spcBef>
                <a:spcPts val="0"/>
              </a:spcBef>
              <a:spcAft>
                <a:spcPts val="0"/>
              </a:spcAft>
              <a:buSzPct val="100000"/>
              <a:buAutoNum type="arabicPeriod"/>
            </a:pPr>
            <a:r>
              <a:rPr lang="fr"/>
              <a:t>Human workflow -&gt; Agentic workflow</a:t>
            </a:r>
            <a:endParaRPr/>
          </a:p>
          <a:p>
            <a:pPr indent="-325755" lvl="0" marL="457200" rtl="0" algn="l">
              <a:spcBef>
                <a:spcPts val="0"/>
              </a:spcBef>
              <a:spcAft>
                <a:spcPts val="0"/>
              </a:spcAft>
              <a:buSzPct val="100000"/>
              <a:buAutoNum type="arabicPeriod"/>
            </a:pPr>
            <a:r>
              <a:rPr lang="fr"/>
              <a:t>Low-code framework pour prototypage -&gt; Mistral Studio, …, en production</a:t>
            </a:r>
            <a:endParaRPr/>
          </a:p>
          <a:p>
            <a:pPr indent="-325755" lvl="0" marL="457200" rtl="0" algn="l">
              <a:spcBef>
                <a:spcPts val="0"/>
              </a:spcBef>
              <a:spcAft>
                <a:spcPts val="0"/>
              </a:spcAft>
              <a:buSzPct val="100000"/>
              <a:buAutoNum type="arabicPeriod"/>
            </a:pPr>
            <a:r>
              <a:rPr lang="fr"/>
              <a:t>Monitoring (performance/co</a:t>
            </a:r>
            <a:r>
              <a:rPr lang="fr"/>
              <a:t>ûts/observabilité</a:t>
            </a:r>
            <a:r>
              <a:rPr lang="fr"/>
              <a:t>)</a:t>
            </a:r>
            <a:endParaRPr/>
          </a:p>
          <a:p>
            <a:pPr indent="0" lvl="0" marL="0" rtl="0" algn="l">
              <a:spcBef>
                <a:spcPts val="1200"/>
              </a:spcBef>
              <a:spcAft>
                <a:spcPts val="1200"/>
              </a:spcAft>
              <a:buNone/>
            </a:pPr>
            <a:r>
              <a:rPr lang="fr"/>
              <a:t>Offrent de </a:t>
            </a:r>
            <a:r>
              <a:rPr lang="fr"/>
              <a:t>nombreux</a:t>
            </a:r>
            <a:r>
              <a:rPr lang="fr"/>
              <a:t> avantages mais n</a:t>
            </a:r>
            <a:r>
              <a:rPr lang="fr"/>
              <a:t>écessitent maîtrise, sécurité et suivi des coûts.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title="agent_intro_1.png"/>
          <p:cNvPicPr preferRelativeResize="0"/>
          <p:nvPr/>
        </p:nvPicPr>
        <p:blipFill>
          <a:blip r:embed="rId3">
            <a:alphaModFix/>
          </a:blip>
          <a:stretch>
            <a:fillRect/>
          </a:stretch>
        </p:blipFill>
        <p:spPr>
          <a:xfrm>
            <a:off x="1109850" y="0"/>
            <a:ext cx="7726889" cy="5108500"/>
          </a:xfrm>
          <a:prstGeom prst="rect">
            <a:avLst/>
          </a:prstGeom>
          <a:noFill/>
          <a:ln>
            <a:noFill/>
          </a:ln>
        </p:spPr>
      </p:pic>
      <p:sp>
        <p:nvSpPr>
          <p:cNvPr id="67" name="Google Shape;67;p15"/>
          <p:cNvSpPr/>
          <p:nvPr/>
        </p:nvSpPr>
        <p:spPr>
          <a:xfrm>
            <a:off x="6579975" y="3729600"/>
            <a:ext cx="2131500" cy="1308900"/>
          </a:xfrm>
          <a:prstGeom prst="roundRect">
            <a:avLst>
              <a:gd fmla="val 16667" name="adj"/>
            </a:avLst>
          </a:prstGeom>
          <a:solidFill>
            <a:srgbClr val="FFF2CC"/>
          </a:solidFill>
          <a:ln cap="flat" cmpd="sng" w="1905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 name="Google Shape;68;p15" title="company_docs.png"/>
          <p:cNvPicPr preferRelativeResize="0"/>
          <p:nvPr/>
        </p:nvPicPr>
        <p:blipFill>
          <a:blip r:embed="rId4">
            <a:alphaModFix/>
          </a:blip>
          <a:stretch>
            <a:fillRect/>
          </a:stretch>
        </p:blipFill>
        <p:spPr>
          <a:xfrm>
            <a:off x="6825488" y="4234910"/>
            <a:ext cx="601425" cy="601425"/>
          </a:xfrm>
          <a:prstGeom prst="rect">
            <a:avLst/>
          </a:prstGeom>
          <a:noFill/>
          <a:ln>
            <a:noFill/>
          </a:ln>
        </p:spPr>
      </p:pic>
      <p:sp>
        <p:nvSpPr>
          <p:cNvPr id="69" name="Google Shape;69;p15"/>
          <p:cNvSpPr txBox="1"/>
          <p:nvPr/>
        </p:nvSpPr>
        <p:spPr>
          <a:xfrm>
            <a:off x="6700675" y="3699000"/>
            <a:ext cx="203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2"/>
                </a:solidFill>
                <a:latin typeface="Caveat"/>
                <a:ea typeface="Caveat"/>
                <a:cs typeface="Caveat"/>
                <a:sym typeface="Caveat"/>
              </a:rPr>
              <a:t>Données d'entreprise</a:t>
            </a:r>
            <a:endParaRPr b="1" sz="1800">
              <a:solidFill>
                <a:schemeClr val="dk2"/>
              </a:solidFill>
              <a:latin typeface="Caveat"/>
              <a:ea typeface="Caveat"/>
              <a:cs typeface="Caveat"/>
              <a:sym typeface="Caveat"/>
            </a:endParaRPr>
          </a:p>
        </p:txBody>
      </p:sp>
      <p:pic>
        <p:nvPicPr>
          <p:cNvPr id="70" name="Google Shape;70;p15" title="company_db.png"/>
          <p:cNvPicPr preferRelativeResize="0"/>
          <p:nvPr/>
        </p:nvPicPr>
        <p:blipFill>
          <a:blip r:embed="rId5">
            <a:alphaModFix/>
          </a:blip>
          <a:stretch>
            <a:fillRect/>
          </a:stretch>
        </p:blipFill>
        <p:spPr>
          <a:xfrm>
            <a:off x="7681600" y="4160700"/>
            <a:ext cx="712774" cy="712774"/>
          </a:xfrm>
          <a:prstGeom prst="rect">
            <a:avLst/>
          </a:prstGeom>
          <a:noFill/>
          <a:ln>
            <a:noFill/>
          </a:ln>
        </p:spPr>
      </p:pic>
      <p:cxnSp>
        <p:nvCxnSpPr>
          <p:cNvPr id="71" name="Google Shape;71;p15"/>
          <p:cNvCxnSpPr>
            <a:endCxn id="67" idx="1"/>
          </p:cNvCxnSpPr>
          <p:nvPr/>
        </p:nvCxnSpPr>
        <p:spPr>
          <a:xfrm flipH="1" rot="-5400000">
            <a:off x="5624925" y="3429000"/>
            <a:ext cx="1151400" cy="758700"/>
          </a:xfrm>
          <a:prstGeom prst="bentConnector2">
            <a:avLst/>
          </a:prstGeom>
          <a:noFill/>
          <a:ln cap="flat" cmpd="sng" w="19050">
            <a:solidFill>
              <a:srgbClr val="F6B26B"/>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545525" y="311725"/>
            <a:ext cx="7960200" cy="12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latin typeface="Caveat"/>
                <a:ea typeface="Caveat"/>
                <a:cs typeface="Caveat"/>
                <a:sym typeface="Caveat"/>
              </a:rPr>
              <a:t>Enchaînement</a:t>
            </a:r>
            <a:r>
              <a:rPr lang="fr" sz="3000">
                <a:solidFill>
                  <a:schemeClr val="dk2"/>
                </a:solidFill>
                <a:latin typeface="Caveat"/>
                <a:ea typeface="Caveat"/>
                <a:cs typeface="Caveat"/>
                <a:sym typeface="Caveat"/>
              </a:rPr>
              <a:t> d'actions </a:t>
            </a:r>
            <a:r>
              <a:rPr lang="fr" sz="3000">
                <a:solidFill>
                  <a:schemeClr val="dk2"/>
                </a:solidFill>
                <a:latin typeface="Caveat"/>
                <a:ea typeface="Caveat"/>
                <a:cs typeface="Caveat"/>
                <a:sym typeface="Caveat"/>
              </a:rPr>
              <a:t>prédéfinies</a:t>
            </a:r>
            <a:r>
              <a:rPr lang="fr" sz="3000">
                <a:solidFill>
                  <a:schemeClr val="dk2"/>
                </a:solidFill>
                <a:latin typeface="Caveat"/>
                <a:ea typeface="Caveat"/>
                <a:cs typeface="Caveat"/>
                <a:sym typeface="Caveat"/>
              </a:rPr>
              <a:t> par des </a:t>
            </a:r>
            <a:r>
              <a:rPr lang="fr" sz="3000">
                <a:solidFill>
                  <a:schemeClr val="dk2"/>
                </a:solidFill>
                <a:latin typeface="Caveat"/>
                <a:ea typeface="Caveat"/>
                <a:cs typeface="Caveat"/>
                <a:sym typeface="Caveat"/>
              </a:rPr>
              <a:t>règles.</a:t>
            </a:r>
            <a:endParaRPr sz="3000">
              <a:solidFill>
                <a:schemeClr val="dk2"/>
              </a:solidFill>
              <a:latin typeface="Caveat"/>
              <a:ea typeface="Caveat"/>
              <a:cs typeface="Caveat"/>
              <a:sym typeface="Caveat"/>
            </a:endParaRPr>
          </a:p>
          <a:p>
            <a:pPr indent="0" lvl="0" marL="0" rtl="0" algn="l">
              <a:spcBef>
                <a:spcPts val="0"/>
              </a:spcBef>
              <a:spcAft>
                <a:spcPts val="0"/>
              </a:spcAft>
              <a:buNone/>
            </a:pPr>
            <a:r>
              <a:rPr lang="fr" sz="3000">
                <a:solidFill>
                  <a:schemeClr val="dk2"/>
                </a:solidFill>
                <a:latin typeface="Caveat"/>
                <a:ea typeface="Caveat"/>
                <a:cs typeface="Caveat"/>
                <a:sym typeface="Caveat"/>
              </a:rPr>
              <a:t>Script fixe - Pas de décision autonome.</a:t>
            </a:r>
            <a:r>
              <a:rPr lang="fr" sz="3000">
                <a:solidFill>
                  <a:schemeClr val="dk2"/>
                </a:solidFill>
                <a:latin typeface="Caveat"/>
                <a:ea typeface="Caveat"/>
                <a:cs typeface="Caveat"/>
                <a:sym typeface="Caveat"/>
              </a:rPr>
              <a:t>  </a:t>
            </a:r>
            <a:endParaRPr sz="3000">
              <a:solidFill>
                <a:schemeClr val="dk2"/>
              </a:solidFill>
              <a:latin typeface="Caveat"/>
              <a:ea typeface="Caveat"/>
              <a:cs typeface="Caveat"/>
              <a:sym typeface="Caveat"/>
            </a:endParaRPr>
          </a:p>
        </p:txBody>
      </p:sp>
      <p:pic>
        <p:nvPicPr>
          <p:cNvPr id="77" name="Google Shape;77;p16" title="automatisation.png"/>
          <p:cNvPicPr preferRelativeResize="0"/>
          <p:nvPr/>
        </p:nvPicPr>
        <p:blipFill>
          <a:blip r:embed="rId3">
            <a:alphaModFix/>
          </a:blip>
          <a:stretch>
            <a:fillRect/>
          </a:stretch>
        </p:blipFill>
        <p:spPr>
          <a:xfrm>
            <a:off x="167000" y="1903775"/>
            <a:ext cx="3651650" cy="149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title="automatisation.png"/>
          <p:cNvPicPr preferRelativeResize="0"/>
          <p:nvPr/>
        </p:nvPicPr>
        <p:blipFill>
          <a:blip r:embed="rId3">
            <a:alphaModFix/>
          </a:blip>
          <a:stretch>
            <a:fillRect/>
          </a:stretch>
        </p:blipFill>
        <p:spPr>
          <a:xfrm>
            <a:off x="167000" y="1903775"/>
            <a:ext cx="3651650" cy="1496400"/>
          </a:xfrm>
          <a:prstGeom prst="rect">
            <a:avLst/>
          </a:prstGeom>
          <a:noFill/>
          <a:ln>
            <a:noFill/>
          </a:ln>
        </p:spPr>
      </p:pic>
      <p:cxnSp>
        <p:nvCxnSpPr>
          <p:cNvPr id="83" name="Google Shape;83;p17"/>
          <p:cNvCxnSpPr/>
          <p:nvPr/>
        </p:nvCxnSpPr>
        <p:spPr>
          <a:xfrm flipH="1">
            <a:off x="3918850" y="1614297"/>
            <a:ext cx="668100" cy="2159700"/>
          </a:xfrm>
          <a:prstGeom prst="straightConnector1">
            <a:avLst/>
          </a:prstGeom>
          <a:noFill/>
          <a:ln cap="flat" cmpd="sng" w="28575">
            <a:solidFill>
              <a:schemeClr val="dk1"/>
            </a:solidFill>
            <a:prstDash val="solid"/>
            <a:round/>
            <a:headEnd len="med" w="med" type="none"/>
            <a:tailEnd len="med" w="med" type="none"/>
          </a:ln>
        </p:spPr>
      </p:cxnSp>
      <p:sp>
        <p:nvSpPr>
          <p:cNvPr id="84" name="Google Shape;84;p17"/>
          <p:cNvSpPr txBox="1"/>
          <p:nvPr/>
        </p:nvSpPr>
        <p:spPr>
          <a:xfrm>
            <a:off x="6056450" y="3718675"/>
            <a:ext cx="1859100" cy="11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latin typeface="Caveat"/>
                <a:ea typeface="Caveat"/>
                <a:cs typeface="Caveat"/>
                <a:sym typeface="Caveat"/>
              </a:rPr>
              <a:t>objectifs</a:t>
            </a:r>
            <a:endParaRPr sz="3000">
              <a:solidFill>
                <a:schemeClr val="dk2"/>
              </a:solidFill>
              <a:latin typeface="Caveat"/>
              <a:ea typeface="Caveat"/>
              <a:cs typeface="Caveat"/>
              <a:sym typeface="Cavea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3000">
                <a:solidFill>
                  <a:schemeClr val="dk2"/>
                </a:solidFill>
                <a:latin typeface="Caveat"/>
                <a:ea typeface="Caveat"/>
                <a:cs typeface="Caveat"/>
                <a:sym typeface="Caveat"/>
              </a:rPr>
              <a:t>des outils</a:t>
            </a:r>
            <a:endParaRPr sz="3000">
              <a:solidFill>
                <a:schemeClr val="dk2"/>
              </a:solidFill>
              <a:latin typeface="Caveat"/>
              <a:ea typeface="Caveat"/>
              <a:cs typeface="Caveat"/>
              <a:sym typeface="Caveat"/>
            </a:endParaRPr>
          </a:p>
        </p:txBody>
      </p:sp>
      <p:pic>
        <p:nvPicPr>
          <p:cNvPr id="85" name="Google Shape;85;p17" title="green-check.png"/>
          <p:cNvPicPr preferRelativeResize="0"/>
          <p:nvPr/>
        </p:nvPicPr>
        <p:blipFill>
          <a:blip r:embed="rId4">
            <a:alphaModFix/>
          </a:blip>
          <a:stretch>
            <a:fillRect/>
          </a:stretch>
        </p:blipFill>
        <p:spPr>
          <a:xfrm>
            <a:off x="5667120" y="3878023"/>
            <a:ext cx="389325" cy="389325"/>
          </a:xfrm>
          <a:prstGeom prst="rect">
            <a:avLst/>
          </a:prstGeom>
          <a:noFill/>
          <a:ln>
            <a:noFill/>
          </a:ln>
        </p:spPr>
      </p:pic>
      <p:pic>
        <p:nvPicPr>
          <p:cNvPr id="86" name="Google Shape;86;p17" title="green-check.png"/>
          <p:cNvPicPr preferRelativeResize="0"/>
          <p:nvPr/>
        </p:nvPicPr>
        <p:blipFill>
          <a:blip r:embed="rId4">
            <a:alphaModFix/>
          </a:blip>
          <a:stretch>
            <a:fillRect/>
          </a:stretch>
        </p:blipFill>
        <p:spPr>
          <a:xfrm>
            <a:off x="5667119" y="4625023"/>
            <a:ext cx="389325" cy="389325"/>
          </a:xfrm>
          <a:prstGeom prst="rect">
            <a:avLst/>
          </a:prstGeom>
          <a:noFill/>
          <a:ln>
            <a:noFill/>
          </a:ln>
        </p:spPr>
      </p:pic>
      <p:pic>
        <p:nvPicPr>
          <p:cNvPr id="87" name="Google Shape;87;p17" title="agent.png"/>
          <p:cNvPicPr preferRelativeResize="0"/>
          <p:nvPr/>
        </p:nvPicPr>
        <p:blipFill>
          <a:blip r:embed="rId5">
            <a:alphaModFix/>
          </a:blip>
          <a:stretch>
            <a:fillRect/>
          </a:stretch>
        </p:blipFill>
        <p:spPr>
          <a:xfrm>
            <a:off x="4794852" y="1865896"/>
            <a:ext cx="4037392" cy="16544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6056450" y="3718675"/>
            <a:ext cx="1859100" cy="11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latin typeface="Caveat"/>
                <a:ea typeface="Caveat"/>
                <a:cs typeface="Caveat"/>
                <a:sym typeface="Caveat"/>
              </a:rPr>
              <a:t>objectifs</a:t>
            </a:r>
            <a:endParaRPr sz="3000">
              <a:solidFill>
                <a:schemeClr val="dk2"/>
              </a:solidFill>
              <a:latin typeface="Caveat"/>
              <a:ea typeface="Caveat"/>
              <a:cs typeface="Caveat"/>
              <a:sym typeface="Cavea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3000">
                <a:solidFill>
                  <a:schemeClr val="dk2"/>
                </a:solidFill>
                <a:latin typeface="Caveat"/>
                <a:ea typeface="Caveat"/>
                <a:cs typeface="Caveat"/>
                <a:sym typeface="Caveat"/>
              </a:rPr>
              <a:t>des outils</a:t>
            </a:r>
            <a:endParaRPr sz="3000">
              <a:solidFill>
                <a:schemeClr val="dk2"/>
              </a:solidFill>
              <a:latin typeface="Caveat"/>
              <a:ea typeface="Caveat"/>
              <a:cs typeface="Caveat"/>
              <a:sym typeface="Caveat"/>
            </a:endParaRPr>
          </a:p>
        </p:txBody>
      </p:sp>
      <p:pic>
        <p:nvPicPr>
          <p:cNvPr id="93" name="Google Shape;93;p18" title="green-check.png"/>
          <p:cNvPicPr preferRelativeResize="0"/>
          <p:nvPr/>
        </p:nvPicPr>
        <p:blipFill>
          <a:blip r:embed="rId3">
            <a:alphaModFix/>
          </a:blip>
          <a:stretch>
            <a:fillRect/>
          </a:stretch>
        </p:blipFill>
        <p:spPr>
          <a:xfrm>
            <a:off x="5667120" y="3878023"/>
            <a:ext cx="389325" cy="389325"/>
          </a:xfrm>
          <a:prstGeom prst="rect">
            <a:avLst/>
          </a:prstGeom>
          <a:noFill/>
          <a:ln>
            <a:noFill/>
          </a:ln>
        </p:spPr>
      </p:pic>
      <p:pic>
        <p:nvPicPr>
          <p:cNvPr id="94" name="Google Shape;94;p18" title="green-check.png"/>
          <p:cNvPicPr preferRelativeResize="0"/>
          <p:nvPr/>
        </p:nvPicPr>
        <p:blipFill>
          <a:blip r:embed="rId3">
            <a:alphaModFix/>
          </a:blip>
          <a:stretch>
            <a:fillRect/>
          </a:stretch>
        </p:blipFill>
        <p:spPr>
          <a:xfrm>
            <a:off x="5667119" y="4625023"/>
            <a:ext cx="389325" cy="389325"/>
          </a:xfrm>
          <a:prstGeom prst="rect">
            <a:avLst/>
          </a:prstGeom>
          <a:noFill/>
          <a:ln>
            <a:noFill/>
          </a:ln>
        </p:spPr>
      </p:pic>
      <p:pic>
        <p:nvPicPr>
          <p:cNvPr id="95" name="Google Shape;95;p18" title="agent.png"/>
          <p:cNvPicPr preferRelativeResize="0"/>
          <p:nvPr/>
        </p:nvPicPr>
        <p:blipFill>
          <a:blip r:embed="rId4">
            <a:alphaModFix/>
          </a:blip>
          <a:stretch>
            <a:fillRect/>
          </a:stretch>
        </p:blipFill>
        <p:spPr>
          <a:xfrm>
            <a:off x="4794852" y="1865896"/>
            <a:ext cx="4037392" cy="1654463"/>
          </a:xfrm>
          <a:prstGeom prst="rect">
            <a:avLst/>
          </a:prstGeom>
          <a:noFill/>
          <a:ln>
            <a:noFill/>
          </a:ln>
        </p:spPr>
      </p:pic>
      <p:sp>
        <p:nvSpPr>
          <p:cNvPr id="96" name="Google Shape;96;p18"/>
          <p:cNvSpPr txBox="1"/>
          <p:nvPr/>
        </p:nvSpPr>
        <p:spPr>
          <a:xfrm>
            <a:off x="135450" y="272325"/>
            <a:ext cx="8873100" cy="11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latin typeface="Caveat"/>
                <a:ea typeface="Caveat"/>
                <a:cs typeface="Caveat"/>
                <a:sym typeface="Caveat"/>
              </a:rPr>
              <a:t>Interaction autonome avec l'environnement basée sur des objectifs.</a:t>
            </a:r>
            <a:endParaRPr sz="3000">
              <a:solidFill>
                <a:schemeClr val="dk2"/>
              </a:solidFill>
              <a:latin typeface="Caveat"/>
              <a:ea typeface="Caveat"/>
              <a:cs typeface="Caveat"/>
              <a:sym typeface="Caveat"/>
            </a:endParaRPr>
          </a:p>
          <a:p>
            <a:pPr indent="0" lvl="0" marL="0" rtl="0" algn="l">
              <a:spcBef>
                <a:spcPts val="0"/>
              </a:spcBef>
              <a:spcAft>
                <a:spcPts val="0"/>
              </a:spcAft>
              <a:buNone/>
            </a:pPr>
            <a:r>
              <a:rPr lang="fr" sz="3000">
                <a:solidFill>
                  <a:schemeClr val="dk2"/>
                </a:solidFill>
                <a:latin typeface="Caveat"/>
                <a:ea typeface="Caveat"/>
                <a:cs typeface="Caveat"/>
                <a:sym typeface="Caveat"/>
              </a:rPr>
              <a:t>Prend des décisions et s'adapte en fonction du contexte.</a:t>
            </a:r>
            <a:endParaRPr sz="3000">
              <a:solidFill>
                <a:schemeClr val="dk2"/>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title="agent.png"/>
          <p:cNvPicPr preferRelativeResize="0"/>
          <p:nvPr/>
        </p:nvPicPr>
        <p:blipFill>
          <a:blip r:embed="rId3">
            <a:alphaModFix/>
          </a:blip>
          <a:stretch>
            <a:fillRect/>
          </a:stretch>
        </p:blipFill>
        <p:spPr>
          <a:xfrm>
            <a:off x="4268175" y="1592000"/>
            <a:ext cx="3309999" cy="1356375"/>
          </a:xfrm>
          <a:prstGeom prst="rect">
            <a:avLst/>
          </a:prstGeom>
          <a:noFill/>
          <a:ln>
            <a:noFill/>
          </a:ln>
        </p:spPr>
      </p:pic>
      <p:pic>
        <p:nvPicPr>
          <p:cNvPr id="102" name="Google Shape;102;p19" title="chat.png"/>
          <p:cNvPicPr preferRelativeResize="0"/>
          <p:nvPr/>
        </p:nvPicPr>
        <p:blipFill>
          <a:blip r:embed="rId4">
            <a:alphaModFix/>
          </a:blip>
          <a:stretch>
            <a:fillRect/>
          </a:stretch>
        </p:blipFill>
        <p:spPr>
          <a:xfrm>
            <a:off x="1466125" y="1714500"/>
            <a:ext cx="701375" cy="701375"/>
          </a:xfrm>
          <a:prstGeom prst="rect">
            <a:avLst/>
          </a:prstGeom>
          <a:noFill/>
          <a:ln>
            <a:noFill/>
          </a:ln>
        </p:spPr>
      </p:pic>
      <p:pic>
        <p:nvPicPr>
          <p:cNvPr id="103" name="Google Shape;103;p19" title="icon_llm.png"/>
          <p:cNvPicPr preferRelativeResize="0"/>
          <p:nvPr/>
        </p:nvPicPr>
        <p:blipFill>
          <a:blip r:embed="rId5">
            <a:alphaModFix/>
          </a:blip>
          <a:stretch>
            <a:fillRect/>
          </a:stretch>
        </p:blipFill>
        <p:spPr>
          <a:xfrm>
            <a:off x="3493774" y="3777624"/>
            <a:ext cx="701375" cy="701402"/>
          </a:xfrm>
          <a:prstGeom prst="rect">
            <a:avLst/>
          </a:prstGeom>
          <a:noFill/>
          <a:ln>
            <a:noFill/>
          </a:ln>
        </p:spPr>
      </p:pic>
      <p:pic>
        <p:nvPicPr>
          <p:cNvPr id="104" name="Google Shape;104;p19" title="icon_memory.png"/>
          <p:cNvPicPr preferRelativeResize="0"/>
          <p:nvPr/>
        </p:nvPicPr>
        <p:blipFill>
          <a:blip r:embed="rId6">
            <a:alphaModFix/>
          </a:blip>
          <a:stretch>
            <a:fillRect/>
          </a:stretch>
        </p:blipFill>
        <p:spPr>
          <a:xfrm>
            <a:off x="5284525" y="3769377"/>
            <a:ext cx="770075" cy="770075"/>
          </a:xfrm>
          <a:prstGeom prst="rect">
            <a:avLst/>
          </a:prstGeom>
          <a:noFill/>
          <a:ln>
            <a:noFill/>
          </a:ln>
        </p:spPr>
      </p:pic>
      <p:pic>
        <p:nvPicPr>
          <p:cNvPr id="105" name="Google Shape;105;p19" title="icon_tools.png"/>
          <p:cNvPicPr preferRelativeResize="0"/>
          <p:nvPr/>
        </p:nvPicPr>
        <p:blipFill>
          <a:blip r:embed="rId7">
            <a:alphaModFix/>
          </a:blip>
          <a:stretch>
            <a:fillRect/>
          </a:stretch>
        </p:blipFill>
        <p:spPr>
          <a:xfrm>
            <a:off x="7578175" y="3869550"/>
            <a:ext cx="604650" cy="604650"/>
          </a:xfrm>
          <a:prstGeom prst="rect">
            <a:avLst/>
          </a:prstGeom>
          <a:noFill/>
          <a:ln>
            <a:noFill/>
          </a:ln>
        </p:spPr>
      </p:pic>
      <p:sp>
        <p:nvSpPr>
          <p:cNvPr id="106" name="Google Shape;106;p19"/>
          <p:cNvSpPr txBox="1"/>
          <p:nvPr/>
        </p:nvSpPr>
        <p:spPr>
          <a:xfrm>
            <a:off x="695850" y="2325450"/>
            <a:ext cx="24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Moyen de communication</a:t>
            </a:r>
            <a:endParaRPr b="1" sz="2000">
              <a:solidFill>
                <a:schemeClr val="dk2"/>
              </a:solidFill>
              <a:latin typeface="Caveat"/>
              <a:ea typeface="Caveat"/>
              <a:cs typeface="Caveat"/>
              <a:sym typeface="Caveat"/>
            </a:endParaRPr>
          </a:p>
        </p:txBody>
      </p:sp>
      <p:sp>
        <p:nvSpPr>
          <p:cNvPr id="107" name="Google Shape;107;p19"/>
          <p:cNvSpPr txBox="1"/>
          <p:nvPr/>
        </p:nvSpPr>
        <p:spPr>
          <a:xfrm>
            <a:off x="4572000" y="326475"/>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Prompt</a:t>
            </a:r>
            <a:endParaRPr b="1" sz="2000">
              <a:solidFill>
                <a:schemeClr val="dk2"/>
              </a:solidFill>
              <a:latin typeface="Caveat"/>
              <a:ea typeface="Caveat"/>
              <a:cs typeface="Caveat"/>
              <a:sym typeface="Caveat"/>
            </a:endParaRPr>
          </a:p>
        </p:txBody>
      </p:sp>
      <p:sp>
        <p:nvSpPr>
          <p:cNvPr id="108" name="Google Shape;108;p19"/>
          <p:cNvSpPr txBox="1"/>
          <p:nvPr/>
        </p:nvSpPr>
        <p:spPr>
          <a:xfrm>
            <a:off x="3425049" y="4474200"/>
            <a:ext cx="77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LLM</a:t>
            </a:r>
            <a:endParaRPr b="1" sz="2000">
              <a:solidFill>
                <a:schemeClr val="dk2"/>
              </a:solidFill>
              <a:latin typeface="Caveat"/>
              <a:ea typeface="Caveat"/>
              <a:cs typeface="Caveat"/>
              <a:sym typeface="Caveat"/>
            </a:endParaRPr>
          </a:p>
        </p:txBody>
      </p:sp>
      <p:sp>
        <p:nvSpPr>
          <p:cNvPr id="109" name="Google Shape;109;p19"/>
          <p:cNvSpPr txBox="1"/>
          <p:nvPr/>
        </p:nvSpPr>
        <p:spPr>
          <a:xfrm>
            <a:off x="519750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Mémoire</a:t>
            </a:r>
            <a:endParaRPr b="1" sz="2000">
              <a:solidFill>
                <a:schemeClr val="dk2"/>
              </a:solidFill>
              <a:latin typeface="Caveat"/>
              <a:ea typeface="Caveat"/>
              <a:cs typeface="Caveat"/>
              <a:sym typeface="Caveat"/>
            </a:endParaRPr>
          </a:p>
        </p:txBody>
      </p:sp>
      <p:sp>
        <p:nvSpPr>
          <p:cNvPr id="110" name="Google Shape;110;p19"/>
          <p:cNvSpPr txBox="1"/>
          <p:nvPr/>
        </p:nvSpPr>
        <p:spPr>
          <a:xfrm>
            <a:off x="750865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cxnSp>
        <p:nvCxnSpPr>
          <p:cNvPr id="111" name="Google Shape;111;p19"/>
          <p:cNvCxnSpPr>
            <a:stCxn id="101" idx="1"/>
          </p:cNvCxnSpPr>
          <p:nvPr/>
        </p:nvCxnSpPr>
        <p:spPr>
          <a:xfrm flipH="1">
            <a:off x="2226675" y="2270188"/>
            <a:ext cx="2041500" cy="9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12" name="Google Shape;112;p19"/>
          <p:cNvCxnSpPr/>
          <p:nvPr/>
        </p:nvCxnSpPr>
        <p:spPr>
          <a:xfrm rot="5400000">
            <a:off x="3996800" y="2917000"/>
            <a:ext cx="768300" cy="7458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13" name="Google Shape;113;p19"/>
          <p:cNvCxnSpPr/>
          <p:nvPr/>
        </p:nvCxnSpPr>
        <p:spPr>
          <a:xfrm flipH="1" rot="-5400000">
            <a:off x="6791225" y="2972500"/>
            <a:ext cx="823800" cy="8016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14" name="Google Shape;114;p19"/>
          <p:cNvCxnSpPr>
            <a:endCxn id="104" idx="0"/>
          </p:cNvCxnSpPr>
          <p:nvPr/>
        </p:nvCxnSpPr>
        <p:spPr>
          <a:xfrm>
            <a:off x="5577762" y="2950377"/>
            <a:ext cx="91800" cy="819000"/>
          </a:xfrm>
          <a:prstGeom prst="straightConnector1">
            <a:avLst/>
          </a:prstGeom>
          <a:noFill/>
          <a:ln cap="flat" cmpd="sng" w="19050">
            <a:solidFill>
              <a:schemeClr val="dk2"/>
            </a:solidFill>
            <a:prstDash val="dot"/>
            <a:round/>
            <a:headEnd len="med" w="med" type="none"/>
            <a:tailEnd len="med" w="med" type="none"/>
          </a:ln>
        </p:spPr>
      </p:cxnSp>
      <p:cxnSp>
        <p:nvCxnSpPr>
          <p:cNvPr id="115" name="Google Shape;115;p19"/>
          <p:cNvCxnSpPr>
            <a:stCxn id="107" idx="2"/>
          </p:cNvCxnSpPr>
          <p:nvPr/>
        </p:nvCxnSpPr>
        <p:spPr>
          <a:xfrm>
            <a:off x="5044050" y="819075"/>
            <a:ext cx="32700" cy="739500"/>
          </a:xfrm>
          <a:prstGeom prst="straightConnector1">
            <a:avLst/>
          </a:prstGeom>
          <a:noFill/>
          <a:ln cap="flat" cmpd="sng" w="19050">
            <a:solidFill>
              <a:schemeClr val="dk2"/>
            </a:solidFill>
            <a:prstDash val="dot"/>
            <a:round/>
            <a:headEnd len="med" w="med" type="none"/>
            <a:tailEnd len="med" w="med" type="none"/>
          </a:ln>
        </p:spPr>
      </p:cxnSp>
      <p:sp>
        <p:nvSpPr>
          <p:cNvPr id="116" name="Google Shape;116;p19"/>
          <p:cNvSpPr txBox="1"/>
          <p:nvPr/>
        </p:nvSpPr>
        <p:spPr>
          <a:xfrm>
            <a:off x="5485625" y="222675"/>
            <a:ext cx="343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100">
                <a:solidFill>
                  <a:schemeClr val="dk2"/>
                </a:solidFill>
                <a:latin typeface="Caveat"/>
                <a:ea typeface="Caveat"/>
                <a:cs typeface="Caveat"/>
                <a:sym typeface="Caveat"/>
              </a:rPr>
              <a:t># Rôle  L’agent principal est un **super agent** chargé de gérer et de coordonner plusieurs sous-agents spécialisés. Il permet d’exécuter des tâches variées en déléguant les requêtes aux agents appropriés.</a:t>
            </a:r>
            <a:endParaRPr sz="1100">
              <a:solidFill>
                <a:schemeClr val="dk2"/>
              </a:solidFill>
              <a:latin typeface="Caveat"/>
              <a:ea typeface="Caveat"/>
              <a:cs typeface="Caveat"/>
              <a:sym typeface="Caveat"/>
            </a:endParaRPr>
          </a:p>
          <a:p>
            <a:pPr indent="0" lvl="0" marL="0" rtl="0" algn="l">
              <a:spcBef>
                <a:spcPts val="0"/>
              </a:spcBef>
              <a:spcAft>
                <a:spcPts val="0"/>
              </a:spcAft>
              <a:buNone/>
            </a:pPr>
            <a:r>
              <a:t/>
            </a:r>
            <a:endParaRPr sz="1100">
              <a:solidFill>
                <a:schemeClr val="dk2"/>
              </a:solidFill>
              <a:latin typeface="Caveat"/>
              <a:ea typeface="Caveat"/>
              <a:cs typeface="Caveat"/>
              <a:sym typeface="Cave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0" title="agent.png"/>
          <p:cNvPicPr preferRelativeResize="0"/>
          <p:nvPr/>
        </p:nvPicPr>
        <p:blipFill>
          <a:blip r:embed="rId3">
            <a:alphaModFix/>
          </a:blip>
          <a:stretch>
            <a:fillRect/>
          </a:stretch>
        </p:blipFill>
        <p:spPr>
          <a:xfrm>
            <a:off x="4268175" y="1592000"/>
            <a:ext cx="3309999" cy="1356375"/>
          </a:xfrm>
          <a:prstGeom prst="rect">
            <a:avLst/>
          </a:prstGeom>
          <a:noFill/>
          <a:ln>
            <a:noFill/>
          </a:ln>
        </p:spPr>
      </p:pic>
      <p:pic>
        <p:nvPicPr>
          <p:cNvPr id="122" name="Google Shape;122;p20" title="icon_llm.png"/>
          <p:cNvPicPr preferRelativeResize="0"/>
          <p:nvPr/>
        </p:nvPicPr>
        <p:blipFill>
          <a:blip r:embed="rId4">
            <a:alphaModFix/>
          </a:blip>
          <a:stretch>
            <a:fillRect/>
          </a:stretch>
        </p:blipFill>
        <p:spPr>
          <a:xfrm>
            <a:off x="3493774" y="3777624"/>
            <a:ext cx="701375" cy="701402"/>
          </a:xfrm>
          <a:prstGeom prst="rect">
            <a:avLst/>
          </a:prstGeom>
          <a:noFill/>
          <a:ln>
            <a:noFill/>
          </a:ln>
        </p:spPr>
      </p:pic>
      <p:pic>
        <p:nvPicPr>
          <p:cNvPr id="123" name="Google Shape;123;p20" title="icon_memory.png"/>
          <p:cNvPicPr preferRelativeResize="0"/>
          <p:nvPr/>
        </p:nvPicPr>
        <p:blipFill>
          <a:blip r:embed="rId5">
            <a:alphaModFix/>
          </a:blip>
          <a:stretch>
            <a:fillRect/>
          </a:stretch>
        </p:blipFill>
        <p:spPr>
          <a:xfrm>
            <a:off x="5284525" y="3769377"/>
            <a:ext cx="770075" cy="770075"/>
          </a:xfrm>
          <a:prstGeom prst="rect">
            <a:avLst/>
          </a:prstGeom>
          <a:noFill/>
          <a:ln>
            <a:noFill/>
          </a:ln>
        </p:spPr>
      </p:pic>
      <p:pic>
        <p:nvPicPr>
          <p:cNvPr id="124" name="Google Shape;124;p20" title="icon_tools.png"/>
          <p:cNvPicPr preferRelativeResize="0"/>
          <p:nvPr/>
        </p:nvPicPr>
        <p:blipFill>
          <a:blip r:embed="rId6">
            <a:alphaModFix/>
          </a:blip>
          <a:stretch>
            <a:fillRect/>
          </a:stretch>
        </p:blipFill>
        <p:spPr>
          <a:xfrm>
            <a:off x="7578175" y="3869550"/>
            <a:ext cx="604650" cy="604650"/>
          </a:xfrm>
          <a:prstGeom prst="rect">
            <a:avLst/>
          </a:prstGeom>
          <a:noFill/>
          <a:ln>
            <a:noFill/>
          </a:ln>
        </p:spPr>
      </p:pic>
      <p:sp>
        <p:nvSpPr>
          <p:cNvPr id="125" name="Google Shape;125;p20"/>
          <p:cNvSpPr txBox="1"/>
          <p:nvPr/>
        </p:nvSpPr>
        <p:spPr>
          <a:xfrm>
            <a:off x="0" y="2360225"/>
            <a:ext cx="27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Chat / Whatsapp / </a:t>
            </a:r>
            <a:r>
              <a:rPr b="1" lang="fr" sz="2000">
                <a:solidFill>
                  <a:schemeClr val="dk2"/>
                </a:solidFill>
                <a:latin typeface="Caveat"/>
                <a:ea typeface="Caveat"/>
                <a:cs typeface="Caveat"/>
                <a:sym typeface="Caveat"/>
              </a:rPr>
              <a:t>Telegram</a:t>
            </a:r>
            <a:endParaRPr b="1" sz="2000">
              <a:solidFill>
                <a:schemeClr val="dk2"/>
              </a:solidFill>
              <a:latin typeface="Caveat"/>
              <a:ea typeface="Caveat"/>
              <a:cs typeface="Caveat"/>
              <a:sym typeface="Caveat"/>
            </a:endParaRPr>
          </a:p>
        </p:txBody>
      </p:sp>
      <p:sp>
        <p:nvSpPr>
          <p:cNvPr id="126" name="Google Shape;126;p20"/>
          <p:cNvSpPr txBox="1"/>
          <p:nvPr/>
        </p:nvSpPr>
        <p:spPr>
          <a:xfrm>
            <a:off x="4572000" y="326475"/>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Prompt</a:t>
            </a:r>
            <a:endParaRPr b="1" sz="2000">
              <a:solidFill>
                <a:schemeClr val="dk2"/>
              </a:solidFill>
              <a:latin typeface="Caveat"/>
              <a:ea typeface="Caveat"/>
              <a:cs typeface="Caveat"/>
              <a:sym typeface="Caveat"/>
            </a:endParaRPr>
          </a:p>
        </p:txBody>
      </p:sp>
      <p:sp>
        <p:nvSpPr>
          <p:cNvPr id="127" name="Google Shape;127;p20"/>
          <p:cNvSpPr txBox="1"/>
          <p:nvPr/>
        </p:nvSpPr>
        <p:spPr>
          <a:xfrm>
            <a:off x="3425049" y="4474200"/>
            <a:ext cx="77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LLM</a:t>
            </a:r>
            <a:endParaRPr b="1" sz="2000">
              <a:solidFill>
                <a:schemeClr val="dk2"/>
              </a:solidFill>
              <a:latin typeface="Caveat"/>
              <a:ea typeface="Caveat"/>
              <a:cs typeface="Caveat"/>
              <a:sym typeface="Caveat"/>
            </a:endParaRPr>
          </a:p>
        </p:txBody>
      </p:sp>
      <p:sp>
        <p:nvSpPr>
          <p:cNvPr id="128" name="Google Shape;128;p20"/>
          <p:cNvSpPr txBox="1"/>
          <p:nvPr/>
        </p:nvSpPr>
        <p:spPr>
          <a:xfrm>
            <a:off x="519750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Mémoire</a:t>
            </a:r>
            <a:endParaRPr b="1" sz="2000">
              <a:solidFill>
                <a:schemeClr val="dk2"/>
              </a:solidFill>
              <a:latin typeface="Caveat"/>
              <a:ea typeface="Caveat"/>
              <a:cs typeface="Caveat"/>
              <a:sym typeface="Caveat"/>
            </a:endParaRPr>
          </a:p>
        </p:txBody>
      </p:sp>
      <p:sp>
        <p:nvSpPr>
          <p:cNvPr id="129" name="Google Shape;129;p20"/>
          <p:cNvSpPr txBox="1"/>
          <p:nvPr/>
        </p:nvSpPr>
        <p:spPr>
          <a:xfrm>
            <a:off x="750865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cxnSp>
        <p:nvCxnSpPr>
          <p:cNvPr id="130" name="Google Shape;130;p20"/>
          <p:cNvCxnSpPr>
            <a:stCxn id="121" idx="1"/>
          </p:cNvCxnSpPr>
          <p:nvPr/>
        </p:nvCxnSpPr>
        <p:spPr>
          <a:xfrm flipH="1">
            <a:off x="2226675" y="2270188"/>
            <a:ext cx="2041500" cy="900"/>
          </a:xfrm>
          <a:prstGeom prst="bentConnector3">
            <a:avLst>
              <a:gd fmla="val 50000" name="adj1"/>
            </a:avLst>
          </a:prstGeom>
          <a:noFill/>
          <a:ln cap="flat" cmpd="sng" w="19050">
            <a:solidFill>
              <a:schemeClr val="dk1"/>
            </a:solidFill>
            <a:prstDash val="dot"/>
            <a:round/>
            <a:headEnd len="med" w="med" type="none"/>
            <a:tailEnd len="med" w="med" type="none"/>
          </a:ln>
        </p:spPr>
      </p:cxnSp>
      <p:cxnSp>
        <p:nvCxnSpPr>
          <p:cNvPr id="131" name="Google Shape;131;p20"/>
          <p:cNvCxnSpPr/>
          <p:nvPr/>
        </p:nvCxnSpPr>
        <p:spPr>
          <a:xfrm rot="5400000">
            <a:off x="3996800" y="2917000"/>
            <a:ext cx="768300" cy="7458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32" name="Google Shape;132;p20"/>
          <p:cNvCxnSpPr/>
          <p:nvPr/>
        </p:nvCxnSpPr>
        <p:spPr>
          <a:xfrm flipH="1" rot="-5400000">
            <a:off x="6791225" y="2972500"/>
            <a:ext cx="823800" cy="8016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33" name="Google Shape;133;p20"/>
          <p:cNvCxnSpPr>
            <a:endCxn id="123" idx="0"/>
          </p:cNvCxnSpPr>
          <p:nvPr/>
        </p:nvCxnSpPr>
        <p:spPr>
          <a:xfrm>
            <a:off x="5577762" y="2950377"/>
            <a:ext cx="91800" cy="819000"/>
          </a:xfrm>
          <a:prstGeom prst="straightConnector1">
            <a:avLst/>
          </a:prstGeom>
          <a:noFill/>
          <a:ln cap="flat" cmpd="sng" w="19050">
            <a:solidFill>
              <a:schemeClr val="dk2"/>
            </a:solidFill>
            <a:prstDash val="dot"/>
            <a:round/>
            <a:headEnd len="med" w="med" type="none"/>
            <a:tailEnd len="med" w="med" type="none"/>
          </a:ln>
        </p:spPr>
      </p:cxnSp>
      <p:cxnSp>
        <p:nvCxnSpPr>
          <p:cNvPr id="134" name="Google Shape;134;p20"/>
          <p:cNvCxnSpPr>
            <a:stCxn id="126" idx="2"/>
          </p:cNvCxnSpPr>
          <p:nvPr/>
        </p:nvCxnSpPr>
        <p:spPr>
          <a:xfrm>
            <a:off x="5044050" y="819075"/>
            <a:ext cx="32700" cy="739500"/>
          </a:xfrm>
          <a:prstGeom prst="straightConnector1">
            <a:avLst/>
          </a:prstGeom>
          <a:noFill/>
          <a:ln cap="flat" cmpd="sng" w="19050">
            <a:solidFill>
              <a:schemeClr val="dk2"/>
            </a:solidFill>
            <a:prstDash val="dot"/>
            <a:round/>
            <a:headEnd len="med" w="med" type="none"/>
            <a:tailEnd len="med" w="med" type="none"/>
          </a:ln>
        </p:spPr>
      </p:cxnSp>
      <p:sp>
        <p:nvSpPr>
          <p:cNvPr id="135" name="Google Shape;135;p20"/>
          <p:cNvSpPr txBox="1"/>
          <p:nvPr/>
        </p:nvSpPr>
        <p:spPr>
          <a:xfrm>
            <a:off x="5485625" y="222675"/>
            <a:ext cx="343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dk2"/>
                </a:solidFill>
                <a:latin typeface="Caveat"/>
                <a:ea typeface="Caveat"/>
                <a:cs typeface="Caveat"/>
                <a:sym typeface="Caveat"/>
              </a:rPr>
              <a:t># Rôle  L’agent principal est un **super agent** chargé de gérer et de coordonner plusieurs sous-agents spécialisés. Il permet d’exécuter des tâches variées en déléguant les requêtes aux agents appropriés.</a:t>
            </a:r>
            <a:endParaRPr sz="1100">
              <a:solidFill>
                <a:schemeClr val="dk2"/>
              </a:solidFill>
              <a:latin typeface="Caveat"/>
              <a:ea typeface="Caveat"/>
              <a:cs typeface="Caveat"/>
              <a:sym typeface="Caveat"/>
            </a:endParaRPr>
          </a:p>
          <a:p>
            <a:pPr indent="0" lvl="0" marL="0" rtl="0" algn="l">
              <a:spcBef>
                <a:spcPts val="0"/>
              </a:spcBef>
              <a:spcAft>
                <a:spcPts val="0"/>
              </a:spcAft>
              <a:buNone/>
            </a:pPr>
            <a:r>
              <a:t/>
            </a:r>
            <a:endParaRPr sz="1100">
              <a:solidFill>
                <a:schemeClr val="dk2"/>
              </a:solidFill>
              <a:latin typeface="Caveat"/>
              <a:ea typeface="Caveat"/>
              <a:cs typeface="Caveat"/>
              <a:sym typeface="Caveat"/>
            </a:endParaRPr>
          </a:p>
        </p:txBody>
      </p:sp>
      <p:pic>
        <p:nvPicPr>
          <p:cNvPr id="136" name="Google Shape;136;p20" title="logo_whatsapp.png"/>
          <p:cNvPicPr preferRelativeResize="0"/>
          <p:nvPr/>
        </p:nvPicPr>
        <p:blipFill>
          <a:blip r:embed="rId7">
            <a:alphaModFix/>
          </a:blip>
          <a:stretch>
            <a:fillRect/>
          </a:stretch>
        </p:blipFill>
        <p:spPr>
          <a:xfrm>
            <a:off x="1027064" y="1795250"/>
            <a:ext cx="542700" cy="542700"/>
          </a:xfrm>
          <a:prstGeom prst="rect">
            <a:avLst/>
          </a:prstGeom>
          <a:noFill/>
          <a:ln>
            <a:noFill/>
          </a:ln>
        </p:spPr>
      </p:pic>
      <p:pic>
        <p:nvPicPr>
          <p:cNvPr id="137" name="Google Shape;137;p20" title="chat.png"/>
          <p:cNvPicPr preferRelativeResize="0"/>
          <p:nvPr/>
        </p:nvPicPr>
        <p:blipFill>
          <a:blip r:embed="rId8">
            <a:alphaModFix/>
          </a:blip>
          <a:stretch>
            <a:fillRect/>
          </a:stretch>
        </p:blipFill>
        <p:spPr>
          <a:xfrm>
            <a:off x="230339" y="1784128"/>
            <a:ext cx="701375" cy="701375"/>
          </a:xfrm>
          <a:prstGeom prst="rect">
            <a:avLst/>
          </a:prstGeom>
          <a:noFill/>
          <a:ln>
            <a:noFill/>
          </a:ln>
        </p:spPr>
      </p:pic>
      <p:pic>
        <p:nvPicPr>
          <p:cNvPr id="138" name="Google Shape;138;p20" title="logo_telegram.png"/>
          <p:cNvPicPr preferRelativeResize="0"/>
          <p:nvPr/>
        </p:nvPicPr>
        <p:blipFill>
          <a:blip r:embed="rId9">
            <a:alphaModFix/>
          </a:blip>
          <a:stretch>
            <a:fillRect/>
          </a:stretch>
        </p:blipFill>
        <p:spPr>
          <a:xfrm>
            <a:off x="1642847" y="1817515"/>
            <a:ext cx="542700" cy="54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1" title="agent.png"/>
          <p:cNvPicPr preferRelativeResize="0"/>
          <p:nvPr/>
        </p:nvPicPr>
        <p:blipFill>
          <a:blip r:embed="rId3">
            <a:alphaModFix/>
          </a:blip>
          <a:stretch>
            <a:fillRect/>
          </a:stretch>
        </p:blipFill>
        <p:spPr>
          <a:xfrm>
            <a:off x="4268175" y="1592000"/>
            <a:ext cx="3309999" cy="1356375"/>
          </a:xfrm>
          <a:prstGeom prst="rect">
            <a:avLst/>
          </a:prstGeom>
          <a:noFill/>
          <a:ln>
            <a:noFill/>
          </a:ln>
        </p:spPr>
      </p:pic>
      <p:pic>
        <p:nvPicPr>
          <p:cNvPr id="144" name="Google Shape;144;p21" title="chat.png"/>
          <p:cNvPicPr preferRelativeResize="0"/>
          <p:nvPr/>
        </p:nvPicPr>
        <p:blipFill>
          <a:blip r:embed="rId4">
            <a:alphaModFix/>
          </a:blip>
          <a:stretch>
            <a:fillRect/>
          </a:stretch>
        </p:blipFill>
        <p:spPr>
          <a:xfrm>
            <a:off x="1466125" y="1714500"/>
            <a:ext cx="701375" cy="701375"/>
          </a:xfrm>
          <a:prstGeom prst="rect">
            <a:avLst/>
          </a:prstGeom>
          <a:noFill/>
          <a:ln>
            <a:noFill/>
          </a:ln>
        </p:spPr>
      </p:pic>
      <p:pic>
        <p:nvPicPr>
          <p:cNvPr id="145" name="Google Shape;145;p21" title="icon_llm.png"/>
          <p:cNvPicPr preferRelativeResize="0"/>
          <p:nvPr/>
        </p:nvPicPr>
        <p:blipFill>
          <a:blip r:embed="rId5">
            <a:alphaModFix/>
          </a:blip>
          <a:stretch>
            <a:fillRect/>
          </a:stretch>
        </p:blipFill>
        <p:spPr>
          <a:xfrm>
            <a:off x="3493774" y="3777624"/>
            <a:ext cx="701375" cy="701402"/>
          </a:xfrm>
          <a:prstGeom prst="rect">
            <a:avLst/>
          </a:prstGeom>
          <a:noFill/>
          <a:ln>
            <a:noFill/>
          </a:ln>
        </p:spPr>
      </p:pic>
      <p:pic>
        <p:nvPicPr>
          <p:cNvPr id="146" name="Google Shape;146;p21" title="icon_memory.png"/>
          <p:cNvPicPr preferRelativeResize="0"/>
          <p:nvPr/>
        </p:nvPicPr>
        <p:blipFill>
          <a:blip r:embed="rId6">
            <a:alphaModFix/>
          </a:blip>
          <a:stretch>
            <a:fillRect/>
          </a:stretch>
        </p:blipFill>
        <p:spPr>
          <a:xfrm>
            <a:off x="5284525" y="3769377"/>
            <a:ext cx="770075" cy="770075"/>
          </a:xfrm>
          <a:prstGeom prst="rect">
            <a:avLst/>
          </a:prstGeom>
          <a:noFill/>
          <a:ln>
            <a:noFill/>
          </a:ln>
        </p:spPr>
      </p:pic>
      <p:pic>
        <p:nvPicPr>
          <p:cNvPr id="147" name="Google Shape;147;p21" title="icon_tools.png"/>
          <p:cNvPicPr preferRelativeResize="0"/>
          <p:nvPr/>
        </p:nvPicPr>
        <p:blipFill>
          <a:blip r:embed="rId7">
            <a:alphaModFix/>
          </a:blip>
          <a:stretch>
            <a:fillRect/>
          </a:stretch>
        </p:blipFill>
        <p:spPr>
          <a:xfrm>
            <a:off x="7578175" y="3869550"/>
            <a:ext cx="604650" cy="604650"/>
          </a:xfrm>
          <a:prstGeom prst="rect">
            <a:avLst/>
          </a:prstGeom>
          <a:noFill/>
          <a:ln>
            <a:noFill/>
          </a:ln>
        </p:spPr>
      </p:pic>
      <p:sp>
        <p:nvSpPr>
          <p:cNvPr id="148" name="Google Shape;148;p21"/>
          <p:cNvSpPr txBox="1"/>
          <p:nvPr/>
        </p:nvSpPr>
        <p:spPr>
          <a:xfrm>
            <a:off x="695850" y="2325450"/>
            <a:ext cx="24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Moyen de communication</a:t>
            </a:r>
            <a:endParaRPr b="1" sz="2000">
              <a:solidFill>
                <a:schemeClr val="dk2"/>
              </a:solidFill>
              <a:latin typeface="Caveat"/>
              <a:ea typeface="Caveat"/>
              <a:cs typeface="Caveat"/>
              <a:sym typeface="Caveat"/>
            </a:endParaRPr>
          </a:p>
        </p:txBody>
      </p:sp>
      <p:sp>
        <p:nvSpPr>
          <p:cNvPr id="149" name="Google Shape;149;p21"/>
          <p:cNvSpPr txBox="1"/>
          <p:nvPr/>
        </p:nvSpPr>
        <p:spPr>
          <a:xfrm>
            <a:off x="4572000" y="326475"/>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Prompt</a:t>
            </a:r>
            <a:endParaRPr b="1" sz="2000">
              <a:solidFill>
                <a:schemeClr val="dk2"/>
              </a:solidFill>
              <a:latin typeface="Caveat"/>
              <a:ea typeface="Caveat"/>
              <a:cs typeface="Caveat"/>
              <a:sym typeface="Caveat"/>
            </a:endParaRPr>
          </a:p>
        </p:txBody>
      </p:sp>
      <p:sp>
        <p:nvSpPr>
          <p:cNvPr id="150" name="Google Shape;150;p21"/>
          <p:cNvSpPr txBox="1"/>
          <p:nvPr/>
        </p:nvSpPr>
        <p:spPr>
          <a:xfrm>
            <a:off x="3425049" y="4474200"/>
            <a:ext cx="77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LLM</a:t>
            </a:r>
            <a:endParaRPr b="1" sz="2000">
              <a:solidFill>
                <a:schemeClr val="dk2"/>
              </a:solidFill>
              <a:latin typeface="Caveat"/>
              <a:ea typeface="Caveat"/>
              <a:cs typeface="Caveat"/>
              <a:sym typeface="Caveat"/>
            </a:endParaRPr>
          </a:p>
        </p:txBody>
      </p:sp>
      <p:sp>
        <p:nvSpPr>
          <p:cNvPr id="151" name="Google Shape;151;p21"/>
          <p:cNvSpPr txBox="1"/>
          <p:nvPr/>
        </p:nvSpPr>
        <p:spPr>
          <a:xfrm>
            <a:off x="5197500" y="4474200"/>
            <a:ext cx="9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Mémoire</a:t>
            </a:r>
            <a:endParaRPr b="1" sz="2000">
              <a:solidFill>
                <a:schemeClr val="dk2"/>
              </a:solidFill>
              <a:latin typeface="Caveat"/>
              <a:ea typeface="Caveat"/>
              <a:cs typeface="Caveat"/>
              <a:sym typeface="Caveat"/>
            </a:endParaRPr>
          </a:p>
        </p:txBody>
      </p:sp>
      <p:sp>
        <p:nvSpPr>
          <p:cNvPr id="152" name="Google Shape;152;p21"/>
          <p:cNvSpPr txBox="1"/>
          <p:nvPr/>
        </p:nvSpPr>
        <p:spPr>
          <a:xfrm>
            <a:off x="7529800" y="4359659"/>
            <a:ext cx="70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cxnSp>
        <p:nvCxnSpPr>
          <p:cNvPr id="153" name="Google Shape;153;p21"/>
          <p:cNvCxnSpPr>
            <a:stCxn id="143" idx="1"/>
          </p:cNvCxnSpPr>
          <p:nvPr/>
        </p:nvCxnSpPr>
        <p:spPr>
          <a:xfrm flipH="1">
            <a:off x="2226675" y="2270188"/>
            <a:ext cx="2041500" cy="9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54" name="Google Shape;154;p21"/>
          <p:cNvCxnSpPr/>
          <p:nvPr/>
        </p:nvCxnSpPr>
        <p:spPr>
          <a:xfrm rot="5400000">
            <a:off x="3996800" y="2917000"/>
            <a:ext cx="768300" cy="7458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55" name="Google Shape;155;p21"/>
          <p:cNvCxnSpPr/>
          <p:nvPr/>
        </p:nvCxnSpPr>
        <p:spPr>
          <a:xfrm flipH="1" rot="-5400000">
            <a:off x="6791225" y="2972500"/>
            <a:ext cx="823800" cy="801600"/>
          </a:xfrm>
          <a:prstGeom prst="bentConnector3">
            <a:avLst>
              <a:gd fmla="val 72979" name="adj1"/>
            </a:avLst>
          </a:prstGeom>
          <a:noFill/>
          <a:ln cap="flat" cmpd="sng" w="19050">
            <a:solidFill>
              <a:schemeClr val="dk2"/>
            </a:solidFill>
            <a:prstDash val="dot"/>
            <a:round/>
            <a:headEnd len="med" w="med" type="none"/>
            <a:tailEnd len="med" w="med" type="none"/>
          </a:ln>
        </p:spPr>
      </p:cxnSp>
      <p:cxnSp>
        <p:nvCxnSpPr>
          <p:cNvPr id="156" name="Google Shape;156;p21"/>
          <p:cNvCxnSpPr>
            <a:endCxn id="146" idx="0"/>
          </p:cNvCxnSpPr>
          <p:nvPr/>
        </p:nvCxnSpPr>
        <p:spPr>
          <a:xfrm>
            <a:off x="5577762" y="2950377"/>
            <a:ext cx="91800" cy="819000"/>
          </a:xfrm>
          <a:prstGeom prst="straightConnector1">
            <a:avLst/>
          </a:prstGeom>
          <a:noFill/>
          <a:ln cap="flat" cmpd="sng" w="19050">
            <a:solidFill>
              <a:schemeClr val="dk2"/>
            </a:solidFill>
            <a:prstDash val="dot"/>
            <a:round/>
            <a:headEnd len="med" w="med" type="none"/>
            <a:tailEnd len="med" w="med" type="none"/>
          </a:ln>
        </p:spPr>
      </p:cxnSp>
      <p:cxnSp>
        <p:nvCxnSpPr>
          <p:cNvPr id="157" name="Google Shape;157;p21"/>
          <p:cNvCxnSpPr>
            <a:stCxn id="149" idx="2"/>
          </p:cNvCxnSpPr>
          <p:nvPr/>
        </p:nvCxnSpPr>
        <p:spPr>
          <a:xfrm>
            <a:off x="5044050" y="819075"/>
            <a:ext cx="32700" cy="739500"/>
          </a:xfrm>
          <a:prstGeom prst="straightConnector1">
            <a:avLst/>
          </a:prstGeom>
          <a:noFill/>
          <a:ln cap="flat" cmpd="sng" w="19050">
            <a:solidFill>
              <a:schemeClr val="dk2"/>
            </a:solidFill>
            <a:prstDash val="dot"/>
            <a:round/>
            <a:headEnd len="med" w="med" type="none"/>
            <a:tailEnd len="med" w="med" type="none"/>
          </a:ln>
        </p:spPr>
      </p:cxnSp>
      <p:sp>
        <p:nvSpPr>
          <p:cNvPr id="158" name="Google Shape;158;p21"/>
          <p:cNvSpPr txBox="1"/>
          <p:nvPr/>
        </p:nvSpPr>
        <p:spPr>
          <a:xfrm>
            <a:off x="5485625" y="222675"/>
            <a:ext cx="343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dk2"/>
                </a:solidFill>
                <a:latin typeface="Caveat"/>
                <a:ea typeface="Caveat"/>
                <a:cs typeface="Caveat"/>
                <a:sym typeface="Caveat"/>
              </a:rPr>
              <a:t># Rôle  L’agent principal est un **super agent** chargé de gérer et de coordonner plusieurs sous-agents spécialisés. Il permet d’exécuter des tâches variées en déléguant les requêtes aux agents appropriés.</a:t>
            </a:r>
            <a:endParaRPr sz="1100">
              <a:solidFill>
                <a:schemeClr val="dk2"/>
              </a:solidFill>
              <a:latin typeface="Caveat"/>
              <a:ea typeface="Caveat"/>
              <a:cs typeface="Caveat"/>
              <a:sym typeface="Caveat"/>
            </a:endParaRPr>
          </a:p>
          <a:p>
            <a:pPr indent="0" lvl="0" marL="0" rtl="0" algn="l">
              <a:spcBef>
                <a:spcPts val="0"/>
              </a:spcBef>
              <a:spcAft>
                <a:spcPts val="0"/>
              </a:spcAft>
              <a:buNone/>
            </a:pPr>
            <a:r>
              <a:t/>
            </a:r>
            <a:endParaRPr sz="1100">
              <a:solidFill>
                <a:schemeClr val="dk2"/>
              </a:solidFill>
              <a:latin typeface="Caveat"/>
              <a:ea typeface="Caveat"/>
              <a:cs typeface="Caveat"/>
              <a:sym typeface="Caveat"/>
            </a:endParaRPr>
          </a:p>
        </p:txBody>
      </p:sp>
      <p:pic>
        <p:nvPicPr>
          <p:cNvPr id="159" name="Google Shape;159;p21" title="icon_tools.png"/>
          <p:cNvPicPr preferRelativeResize="0"/>
          <p:nvPr/>
        </p:nvPicPr>
        <p:blipFill>
          <a:blip r:embed="rId7">
            <a:alphaModFix/>
          </a:blip>
          <a:stretch>
            <a:fillRect/>
          </a:stretch>
        </p:blipFill>
        <p:spPr>
          <a:xfrm>
            <a:off x="6851050" y="4044225"/>
            <a:ext cx="604650" cy="604650"/>
          </a:xfrm>
          <a:prstGeom prst="rect">
            <a:avLst/>
          </a:prstGeom>
          <a:noFill/>
          <a:ln>
            <a:noFill/>
          </a:ln>
        </p:spPr>
      </p:pic>
      <p:pic>
        <p:nvPicPr>
          <p:cNvPr id="160" name="Google Shape;160;p21" title="icon_tools.png"/>
          <p:cNvPicPr preferRelativeResize="0"/>
          <p:nvPr/>
        </p:nvPicPr>
        <p:blipFill>
          <a:blip r:embed="rId7">
            <a:alphaModFix/>
          </a:blip>
          <a:stretch>
            <a:fillRect/>
          </a:stretch>
        </p:blipFill>
        <p:spPr>
          <a:xfrm>
            <a:off x="8182825" y="3180550"/>
            <a:ext cx="604650" cy="604650"/>
          </a:xfrm>
          <a:prstGeom prst="rect">
            <a:avLst/>
          </a:prstGeom>
          <a:noFill/>
          <a:ln>
            <a:noFill/>
          </a:ln>
        </p:spPr>
      </p:pic>
      <p:pic>
        <p:nvPicPr>
          <p:cNvPr id="161" name="Google Shape;161;p21" title="icon_tools.png"/>
          <p:cNvPicPr preferRelativeResize="0"/>
          <p:nvPr/>
        </p:nvPicPr>
        <p:blipFill>
          <a:blip r:embed="rId7">
            <a:alphaModFix/>
          </a:blip>
          <a:stretch>
            <a:fillRect/>
          </a:stretch>
        </p:blipFill>
        <p:spPr>
          <a:xfrm>
            <a:off x="8395100" y="2269425"/>
            <a:ext cx="604650" cy="604650"/>
          </a:xfrm>
          <a:prstGeom prst="rect">
            <a:avLst/>
          </a:prstGeom>
          <a:noFill/>
          <a:ln>
            <a:noFill/>
          </a:ln>
        </p:spPr>
      </p:pic>
      <p:cxnSp>
        <p:nvCxnSpPr>
          <p:cNvPr id="162" name="Google Shape;162;p21"/>
          <p:cNvCxnSpPr>
            <a:endCxn id="161" idx="1"/>
          </p:cNvCxnSpPr>
          <p:nvPr/>
        </p:nvCxnSpPr>
        <p:spPr>
          <a:xfrm flipH="1" rot="10800000">
            <a:off x="7103000" y="2571750"/>
            <a:ext cx="1292100" cy="356400"/>
          </a:xfrm>
          <a:prstGeom prst="bentConnector3">
            <a:avLst>
              <a:gd fmla="val 50000" name="adj1"/>
            </a:avLst>
          </a:prstGeom>
          <a:noFill/>
          <a:ln cap="flat" cmpd="sng" w="19050">
            <a:solidFill>
              <a:schemeClr val="dk2"/>
            </a:solidFill>
            <a:prstDash val="dot"/>
            <a:round/>
            <a:headEnd len="med" w="med" type="none"/>
            <a:tailEnd len="med" w="med" type="none"/>
          </a:ln>
        </p:spPr>
      </p:cxnSp>
      <p:cxnSp>
        <p:nvCxnSpPr>
          <p:cNvPr id="163" name="Google Shape;163;p21"/>
          <p:cNvCxnSpPr/>
          <p:nvPr/>
        </p:nvCxnSpPr>
        <p:spPr>
          <a:xfrm>
            <a:off x="7013875" y="2905750"/>
            <a:ext cx="1169100" cy="465900"/>
          </a:xfrm>
          <a:prstGeom prst="bentConnector3">
            <a:avLst>
              <a:gd fmla="val 2857" name="adj1"/>
            </a:avLst>
          </a:prstGeom>
          <a:noFill/>
          <a:ln cap="flat" cmpd="sng" w="19050">
            <a:solidFill>
              <a:schemeClr val="dk2"/>
            </a:solidFill>
            <a:prstDash val="dot"/>
            <a:round/>
            <a:headEnd len="med" w="med" type="none"/>
            <a:tailEnd len="med" w="med" type="none"/>
          </a:ln>
        </p:spPr>
      </p:cxnSp>
      <p:cxnSp>
        <p:nvCxnSpPr>
          <p:cNvPr id="164" name="Google Shape;164;p21"/>
          <p:cNvCxnSpPr>
            <a:endCxn id="159" idx="1"/>
          </p:cNvCxnSpPr>
          <p:nvPr/>
        </p:nvCxnSpPr>
        <p:spPr>
          <a:xfrm flipH="1" rot="-5400000">
            <a:off x="5967100" y="3462600"/>
            <a:ext cx="1452000" cy="315900"/>
          </a:xfrm>
          <a:prstGeom prst="bentConnector2">
            <a:avLst/>
          </a:prstGeom>
          <a:noFill/>
          <a:ln cap="flat" cmpd="sng" w="19050">
            <a:solidFill>
              <a:schemeClr val="dk2"/>
            </a:solidFill>
            <a:prstDash val="dot"/>
            <a:round/>
            <a:headEnd len="med" w="med" type="none"/>
            <a:tailEnd len="med" w="med" type="none"/>
          </a:ln>
        </p:spPr>
      </p:cxnSp>
      <p:sp>
        <p:nvSpPr>
          <p:cNvPr id="165" name="Google Shape;165;p21"/>
          <p:cNvSpPr txBox="1"/>
          <p:nvPr/>
        </p:nvSpPr>
        <p:spPr>
          <a:xfrm>
            <a:off x="8134450" y="3676625"/>
            <a:ext cx="70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sp>
        <p:nvSpPr>
          <p:cNvPr id="166" name="Google Shape;166;p21"/>
          <p:cNvSpPr txBox="1"/>
          <p:nvPr/>
        </p:nvSpPr>
        <p:spPr>
          <a:xfrm>
            <a:off x="6802675" y="4539450"/>
            <a:ext cx="70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sp>
        <p:nvSpPr>
          <p:cNvPr id="167" name="Google Shape;167;p21"/>
          <p:cNvSpPr txBox="1"/>
          <p:nvPr/>
        </p:nvSpPr>
        <p:spPr>
          <a:xfrm>
            <a:off x="8345800" y="2738175"/>
            <a:ext cx="70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000">
                <a:solidFill>
                  <a:schemeClr val="dk2"/>
                </a:solidFill>
                <a:latin typeface="Caveat"/>
                <a:ea typeface="Caveat"/>
                <a:cs typeface="Caveat"/>
                <a:sym typeface="Caveat"/>
              </a:rPr>
              <a:t>Outils</a:t>
            </a:r>
            <a:endParaRPr b="1" sz="2000">
              <a:solidFill>
                <a:schemeClr val="dk2"/>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